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4"/>
  </p:notesMasterIdLst>
  <p:sldIdLst>
    <p:sldId id="256" r:id="rId2"/>
    <p:sldId id="897" r:id="rId3"/>
    <p:sldId id="947" r:id="rId4"/>
    <p:sldId id="948" r:id="rId5"/>
    <p:sldId id="896" r:id="rId6"/>
    <p:sldId id="833" r:id="rId7"/>
    <p:sldId id="898" r:id="rId8"/>
    <p:sldId id="929" r:id="rId9"/>
    <p:sldId id="903" r:id="rId10"/>
    <p:sldId id="904" r:id="rId11"/>
    <p:sldId id="919" r:id="rId12"/>
    <p:sldId id="910" r:id="rId13"/>
    <p:sldId id="911" r:id="rId14"/>
    <p:sldId id="912" r:id="rId15"/>
    <p:sldId id="914" r:id="rId16"/>
    <p:sldId id="915" r:id="rId17"/>
    <p:sldId id="916" r:id="rId18"/>
    <p:sldId id="917" r:id="rId19"/>
    <p:sldId id="918" r:id="rId20"/>
    <p:sldId id="908" r:id="rId21"/>
    <p:sldId id="921" r:id="rId22"/>
    <p:sldId id="922" r:id="rId23"/>
    <p:sldId id="988" r:id="rId24"/>
    <p:sldId id="920" r:id="rId25"/>
    <p:sldId id="925" r:id="rId26"/>
    <p:sldId id="927" r:id="rId27"/>
    <p:sldId id="926" r:id="rId28"/>
    <p:sldId id="930" r:id="rId29"/>
    <p:sldId id="931" r:id="rId30"/>
    <p:sldId id="932" r:id="rId31"/>
    <p:sldId id="845" r:id="rId32"/>
    <p:sldId id="933" r:id="rId33"/>
    <p:sldId id="934" r:id="rId34"/>
    <p:sldId id="950" r:id="rId35"/>
    <p:sldId id="956" r:id="rId36"/>
    <p:sldId id="951" r:id="rId37"/>
    <p:sldId id="952" r:id="rId38"/>
    <p:sldId id="953" r:id="rId39"/>
    <p:sldId id="954" r:id="rId40"/>
    <p:sldId id="955" r:id="rId41"/>
    <p:sldId id="906" r:id="rId42"/>
    <p:sldId id="939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019" autoAdjust="0"/>
    <p:restoredTop sz="94660"/>
  </p:normalViewPr>
  <p:slideViewPr>
    <p:cSldViewPr snapToGrid="0">
      <p:cViewPr varScale="1">
        <p:scale>
          <a:sx n="56" d="100"/>
          <a:sy n="56" d="100"/>
        </p:scale>
        <p:origin x="576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HK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44F98D-43AC-4EFB-AB27-A5B50458FB43}" type="datetimeFigureOut">
              <a:rPr lang="en-HK" smtClean="0"/>
              <a:t>28/9/2025</a:t>
            </a:fld>
            <a:endParaRPr lang="en-HK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HK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H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330BC2-992A-428E-8BCF-1368A2592838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8464480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CF5415-961C-2ADF-A916-98350AEEF4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269B150-7329-BE7C-EF60-51C03932BF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H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4A52C0-9898-C480-8A03-A1BD28BE57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EF253-B701-4305-9BE1-5791A0C7DC57}" type="datetimeFigureOut">
              <a:rPr lang="en-HK" smtClean="0"/>
              <a:t>28/9/2025</a:t>
            </a:fld>
            <a:endParaRPr lang="en-H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9FFC0F-8238-23FF-D427-A4FED94D41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2EBFB9-5512-A3B2-57B8-9BE108EFE7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90C8B-A17E-44B6-999D-3E595283FA1F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17326460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B69EF-BDE1-6B6E-A41C-0E0F5EDF79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A785CB5-E76F-24DA-071B-053489774A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0793F4-74D3-953C-74E7-02A635C9D5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EF253-B701-4305-9BE1-5791A0C7DC57}" type="datetimeFigureOut">
              <a:rPr lang="en-HK" smtClean="0"/>
              <a:t>28/9/2025</a:t>
            </a:fld>
            <a:endParaRPr lang="en-H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4E2219-0B04-65C4-6C4F-0DAE73B963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E34358-AC63-03A0-C740-48CCD1056B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90C8B-A17E-44B6-999D-3E595283FA1F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7800530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15D52CC-C772-8AF7-6049-5BF5DF4D88D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8EAA56A-4F86-1817-B374-43D96863A0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19CD6A-BB7B-04C2-665C-239146CA51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EF253-B701-4305-9BE1-5791A0C7DC57}" type="datetimeFigureOut">
              <a:rPr lang="en-HK" smtClean="0"/>
              <a:t>28/9/2025</a:t>
            </a:fld>
            <a:endParaRPr lang="en-H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093AC4-D46E-4479-7E60-BB704969C0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4DB8F1-9050-231C-BD90-F66D8FAAF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90C8B-A17E-44B6-999D-3E595283FA1F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8718150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B3150-3D19-0E0C-5264-CF976E49B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771C04-2644-9E57-9901-930F9E4634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94F5A0-6031-E377-43C7-CE92A76A4F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EF253-B701-4305-9BE1-5791A0C7DC57}" type="datetimeFigureOut">
              <a:rPr lang="en-HK" smtClean="0"/>
              <a:t>28/9/2025</a:t>
            </a:fld>
            <a:endParaRPr lang="en-H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D65FA4-0045-C77A-17EE-BEC5CC200A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0169AB-B3A4-0035-EBF2-1A7CE90AEF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90C8B-A17E-44B6-999D-3E595283FA1F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8984456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BB136B-4016-A026-7380-2595471F68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164C21-F90B-A813-94FC-689D451A91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1D2F47-C64C-0D54-AC5D-67FE5974FB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EF253-B701-4305-9BE1-5791A0C7DC57}" type="datetimeFigureOut">
              <a:rPr lang="en-HK" smtClean="0"/>
              <a:t>28/9/2025</a:t>
            </a:fld>
            <a:endParaRPr lang="en-H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2DFFA4-A223-6414-B6F9-3B1A98BD1C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2F41A1-2460-F005-3624-DBABC2640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90C8B-A17E-44B6-999D-3E595283FA1F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21478447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FB8892-D3A1-6F98-7800-7537B99A3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6DE765-7BE1-4A6A-56A6-27FE00CFC4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EB055A-E8A9-1675-F6D0-079B85929E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FD1DC8-E966-2A56-E21B-B0938FAD65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EF253-B701-4305-9BE1-5791A0C7DC57}" type="datetimeFigureOut">
              <a:rPr lang="en-HK" smtClean="0"/>
              <a:t>28/9/2025</a:t>
            </a:fld>
            <a:endParaRPr lang="en-H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3268AD-FCAC-1C8A-886B-167A9E7743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78DC5C-74D2-9AE1-9267-D7D6F381C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90C8B-A17E-44B6-999D-3E595283FA1F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22003457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85B517-00BA-70A8-5656-F5A1DE3960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367082-29EE-3D95-F227-6CA30C7CE9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4DA2EF-E65B-FAB1-5BB6-774273E633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B21143A-A841-3308-F1E9-0908A9BB43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CC58A26-A9A8-378D-4315-96C712C14EA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2FCEF10-5EE0-A0F6-D034-F952A769BF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EF253-B701-4305-9BE1-5791A0C7DC57}" type="datetimeFigureOut">
              <a:rPr lang="en-HK" smtClean="0"/>
              <a:t>28/9/2025</a:t>
            </a:fld>
            <a:endParaRPr lang="en-HK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C845-E666-C026-53F8-76192B07F2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DA7BDDB-CAB6-ABDE-F117-D9801A4867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90C8B-A17E-44B6-999D-3E595283FA1F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6213519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4E1C9-22D0-493F-9D54-7C473495B9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6D9173-C170-F978-0782-E4609D2FD1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EF253-B701-4305-9BE1-5791A0C7DC57}" type="datetimeFigureOut">
              <a:rPr lang="en-HK" smtClean="0"/>
              <a:t>28/9/2025</a:t>
            </a:fld>
            <a:endParaRPr lang="en-H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51915D-B1CE-CA22-5810-C1C72E6F27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11B4C-A8A9-CAF8-127E-2069A56A6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90C8B-A17E-44B6-999D-3E595283FA1F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27559621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843602D-40C7-0F97-7BFC-7196BD9812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EF253-B701-4305-9BE1-5791A0C7DC57}" type="datetimeFigureOut">
              <a:rPr lang="en-HK" smtClean="0"/>
              <a:t>28/9/2025</a:t>
            </a:fld>
            <a:endParaRPr lang="en-HK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C5181AA-F1AE-E805-D763-A7396A4F81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86460A-D480-E0AC-CD3C-F205F6167A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90C8B-A17E-44B6-999D-3E595283FA1F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17038587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C1430-24DF-121C-9CCF-D2B7F36D9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A26284-564B-1124-21E7-6254B92C8B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18C793-D34C-1CF3-01B7-0946DCF285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064396-FADD-FBF7-F1C6-72BF7589EC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EF253-B701-4305-9BE1-5791A0C7DC57}" type="datetimeFigureOut">
              <a:rPr lang="en-HK" smtClean="0"/>
              <a:t>28/9/2025</a:t>
            </a:fld>
            <a:endParaRPr lang="en-H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827CD3-12F0-1244-3FE0-4339D8E610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FA983C-AA20-2B7D-9E2E-8783F6C871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90C8B-A17E-44B6-999D-3E595283FA1F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40241829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FF9F0-B080-2705-4434-5AF52B5197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BB671AB-6E53-F505-E0C2-FB678DB0E17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H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A9F531-22B9-53D3-5F9E-C640811E5B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F311F9-5AB3-6EB8-0216-D89869E2D6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EF253-B701-4305-9BE1-5791A0C7DC57}" type="datetimeFigureOut">
              <a:rPr lang="en-HK" smtClean="0"/>
              <a:t>28/9/2025</a:t>
            </a:fld>
            <a:endParaRPr lang="en-H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94F749-238C-19C6-306E-54A653A0C6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E1A315-1CBD-354C-3385-F08A4C260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90C8B-A17E-44B6-999D-3E595283FA1F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33983972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56ADD1B-244F-06BE-75C5-7D2A6A9CA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C3531A-21B6-6A70-75FC-030C5C16EA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EB97E3-5BEC-3D5C-20C3-FF1DCDEFE4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8DEF253-B701-4305-9BE1-5791A0C7DC57}" type="datetimeFigureOut">
              <a:rPr lang="en-HK" smtClean="0"/>
              <a:t>28/9/2025</a:t>
            </a:fld>
            <a:endParaRPr lang="en-H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315E9D-DC92-DA81-E68C-2BFCBB4768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H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0024E6-2197-1223-A2AC-E064D97ADD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3690C8B-A17E-44B6-999D-3E595283FA1F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25516685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3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3A652-2E00-80E2-71DB-6DA5531CA1A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HK" dirty="0"/>
              <a:t>Deep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56F31E0-5DEA-62F3-21B8-AFA644349CB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HK" dirty="0"/>
              <a:t>Week 4, Lecture 4</a:t>
            </a:r>
          </a:p>
          <a:p>
            <a:endParaRPr lang="en-HK" dirty="0"/>
          </a:p>
          <a:p>
            <a:r>
              <a:rPr lang="en-HK" dirty="0"/>
              <a:t>Muhammad Saqib Sohail</a:t>
            </a:r>
          </a:p>
          <a:p>
            <a:r>
              <a:rPr lang="en-HK" dirty="0"/>
              <a:t>Fall 2025</a:t>
            </a:r>
          </a:p>
          <a:p>
            <a:endParaRPr lang="en-HK" dirty="0"/>
          </a:p>
        </p:txBody>
      </p:sp>
      <p:pic>
        <p:nvPicPr>
          <p:cNvPr id="5" name="Picture 4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DB59C35B-002C-958F-D89E-0FB4D3B1A0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19" y="231129"/>
            <a:ext cx="2548372" cy="891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7792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523EC-0452-A3E2-517B-330718F30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Convolution operation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0FA99765-1123-56AC-F5EE-BCDBB3AF46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57333" y="1931087"/>
            <a:ext cx="6477333" cy="4140413"/>
          </a:xfrm>
        </p:spPr>
      </p:pic>
    </p:spTree>
    <p:extLst>
      <p:ext uri="{BB962C8B-B14F-4D97-AF65-F5344CB8AC3E}">
        <p14:creationId xmlns:p14="http://schemas.microsoft.com/office/powerpoint/2010/main" val="33543976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9A8761-7391-E9E0-6E3F-21C64D2C0A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68B1B7-EABF-526B-8E57-B0A40E8C5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Stride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9418D5-C08F-01F7-3FCA-89AB266D82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671310" cy="4351338"/>
          </a:xfrm>
        </p:spPr>
        <p:txBody>
          <a:bodyPr>
            <a:normAutofit/>
          </a:bodyPr>
          <a:lstStyle/>
          <a:p>
            <a:r>
              <a:rPr lang="en-HK" b="1" dirty="0"/>
              <a:t>Stride</a:t>
            </a:r>
            <a:r>
              <a:rPr lang="en-HK" dirty="0"/>
              <a:t>: how far filter moves at each step</a:t>
            </a:r>
          </a:p>
          <a:p>
            <a:pPr lvl="1"/>
            <a:r>
              <a:rPr lang="en-HK" dirty="0"/>
              <a:t>Large stride → smaller output map</a:t>
            </a:r>
          </a:p>
          <a:p>
            <a:pPr lvl="1"/>
            <a:endParaRPr lang="en-HK" dirty="0"/>
          </a:p>
          <a:p>
            <a:r>
              <a:rPr lang="en-US" dirty="0"/>
              <a:t>Basic convolution slides the filter on the image one pixel at a time</a:t>
            </a:r>
          </a:p>
          <a:p>
            <a:r>
              <a:rPr lang="en-US" dirty="0"/>
              <a:t>Stride=1 </a:t>
            </a:r>
            <a:br>
              <a:rPr lang="en-US" dirty="0"/>
            </a:br>
            <a:endParaRPr lang="en-HK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35A8AA-D339-45D3-275A-7A008C5318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0000" y="3384000"/>
            <a:ext cx="2787793" cy="2533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8618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0FA53C-0D6E-53CB-9F9E-31A0D07785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F681AB-B758-8555-7279-2BF0367C6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Stride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161ACE-8F83-031F-921C-0BD837F165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671310" cy="4351338"/>
          </a:xfrm>
        </p:spPr>
        <p:txBody>
          <a:bodyPr>
            <a:normAutofit/>
          </a:bodyPr>
          <a:lstStyle/>
          <a:p>
            <a:r>
              <a:rPr lang="en-HK" b="1" dirty="0"/>
              <a:t>Stride</a:t>
            </a:r>
            <a:r>
              <a:rPr lang="en-HK" dirty="0"/>
              <a:t>: how far filter moves at each step</a:t>
            </a:r>
          </a:p>
          <a:p>
            <a:pPr lvl="1"/>
            <a:r>
              <a:rPr lang="en-HK" dirty="0"/>
              <a:t>Large stride → smaller output map</a:t>
            </a:r>
          </a:p>
          <a:p>
            <a:pPr lvl="1"/>
            <a:endParaRPr lang="en-HK" dirty="0"/>
          </a:p>
          <a:p>
            <a:r>
              <a:rPr lang="en-US" dirty="0"/>
              <a:t>Basic convolution slides the filter on the image one pixel at a time</a:t>
            </a:r>
          </a:p>
          <a:p>
            <a:r>
              <a:rPr lang="en-US" dirty="0"/>
              <a:t>Stride=1 </a:t>
            </a:r>
            <a:br>
              <a:rPr lang="en-US" dirty="0"/>
            </a:br>
            <a:endParaRPr lang="en-HK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011ADE-0B36-6695-E1E7-F9F3DA5E6C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0000" y="3384000"/>
            <a:ext cx="2800494" cy="2559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8064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2DAA21-CFAA-F754-C462-F3CB6F6699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E34A3-58D9-B5F7-BB71-BFFDDC235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Stride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04B149-5488-8631-17FB-4FDE04A618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671310" cy="4351338"/>
          </a:xfrm>
        </p:spPr>
        <p:txBody>
          <a:bodyPr>
            <a:normAutofit/>
          </a:bodyPr>
          <a:lstStyle/>
          <a:p>
            <a:r>
              <a:rPr lang="en-HK" b="1" dirty="0"/>
              <a:t>Stride</a:t>
            </a:r>
            <a:r>
              <a:rPr lang="en-HK" dirty="0"/>
              <a:t>: how far filter moves at each step</a:t>
            </a:r>
          </a:p>
          <a:p>
            <a:pPr lvl="1"/>
            <a:r>
              <a:rPr lang="en-HK" dirty="0"/>
              <a:t>Large stride → smaller output map</a:t>
            </a:r>
          </a:p>
          <a:p>
            <a:pPr lvl="1"/>
            <a:endParaRPr lang="en-HK" dirty="0"/>
          </a:p>
          <a:p>
            <a:r>
              <a:rPr lang="en-US" dirty="0"/>
              <a:t>Basic convolution slides the filter on the image one pixel at a time</a:t>
            </a:r>
          </a:p>
          <a:p>
            <a:r>
              <a:rPr lang="en-US" dirty="0"/>
              <a:t>Stride=1 </a:t>
            </a:r>
            <a:br>
              <a:rPr lang="en-US" dirty="0"/>
            </a:br>
            <a:endParaRPr lang="en-HK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7F6DE6-47AD-A87B-882A-17EE082418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0000" y="3384000"/>
            <a:ext cx="2781443" cy="2533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3857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34D6F2-8C7F-2282-703F-09263F18EC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EF0A04-1F86-1B39-D4F4-82BEF3BC49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Stride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B2AC2B-9873-AFD0-5231-AC574E59E6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671310" cy="4351338"/>
          </a:xfrm>
        </p:spPr>
        <p:txBody>
          <a:bodyPr>
            <a:normAutofit/>
          </a:bodyPr>
          <a:lstStyle/>
          <a:p>
            <a:r>
              <a:rPr lang="en-HK" b="1" dirty="0"/>
              <a:t>Stride</a:t>
            </a:r>
            <a:r>
              <a:rPr lang="en-HK" dirty="0"/>
              <a:t>: how far filter moves at each step</a:t>
            </a:r>
          </a:p>
          <a:p>
            <a:pPr lvl="1"/>
            <a:r>
              <a:rPr lang="en-HK" dirty="0"/>
              <a:t>Large stride → smaller output map</a:t>
            </a:r>
          </a:p>
          <a:p>
            <a:pPr lvl="1"/>
            <a:endParaRPr lang="en-HK" dirty="0"/>
          </a:p>
          <a:p>
            <a:r>
              <a:rPr lang="en-US" dirty="0"/>
              <a:t>Basic convolution slides the filter on the image one pixel at a time</a:t>
            </a:r>
          </a:p>
          <a:p>
            <a:r>
              <a:rPr lang="en-US" dirty="0"/>
              <a:t>Stride=1 </a:t>
            </a:r>
            <a:br>
              <a:rPr lang="en-US" dirty="0"/>
            </a:br>
            <a:endParaRPr lang="en-HK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E4DC96C-8203-1947-EA7E-6D05F17C61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0000" y="3384000"/>
            <a:ext cx="2781443" cy="2559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4443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21FBC0-4FE9-DFD7-D877-BDEBCE435F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0C9F7-4969-7F3A-A175-8A342C9B7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Stride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750F34-100D-7F84-5DBF-11259BD8FB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671310" cy="4351338"/>
          </a:xfrm>
        </p:spPr>
        <p:txBody>
          <a:bodyPr>
            <a:normAutofit/>
          </a:bodyPr>
          <a:lstStyle/>
          <a:p>
            <a:r>
              <a:rPr lang="en-HK" b="1" dirty="0"/>
              <a:t>Stride</a:t>
            </a:r>
            <a:r>
              <a:rPr lang="en-HK" dirty="0"/>
              <a:t>: how far filter moves at each step</a:t>
            </a:r>
          </a:p>
          <a:p>
            <a:pPr lvl="1"/>
            <a:r>
              <a:rPr lang="en-HK" dirty="0"/>
              <a:t>Large stride → smaller output map</a:t>
            </a:r>
          </a:p>
          <a:p>
            <a:pPr lvl="1"/>
            <a:endParaRPr lang="en-HK" dirty="0"/>
          </a:p>
          <a:p>
            <a:r>
              <a:rPr lang="en-US" dirty="0"/>
              <a:t>Basic convolution slides the filter on the image one pixel at a time</a:t>
            </a:r>
          </a:p>
          <a:p>
            <a:r>
              <a:rPr lang="en-US" dirty="0"/>
              <a:t>Stride=2 </a:t>
            </a:r>
            <a:br>
              <a:rPr lang="en-US" dirty="0"/>
            </a:br>
            <a:endParaRPr lang="en-HK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F3321C-FC4A-16BB-0EAD-5D9A74BEBB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0000" y="3384000"/>
            <a:ext cx="2787793" cy="2533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3058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9F4FD6-15D6-7295-C937-D64C7E3492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726C5C-2268-9579-FFBB-5F59CD1F59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Stride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6B8232-5CE0-76AF-54A6-33CACD58F7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671310" cy="4351338"/>
          </a:xfrm>
        </p:spPr>
        <p:txBody>
          <a:bodyPr>
            <a:normAutofit/>
          </a:bodyPr>
          <a:lstStyle/>
          <a:p>
            <a:r>
              <a:rPr lang="en-HK" b="1" dirty="0"/>
              <a:t>Stride</a:t>
            </a:r>
            <a:r>
              <a:rPr lang="en-HK" dirty="0"/>
              <a:t>: how far filter moves at each step</a:t>
            </a:r>
          </a:p>
          <a:p>
            <a:pPr lvl="1"/>
            <a:r>
              <a:rPr lang="en-HK" dirty="0"/>
              <a:t>Large stride → smaller output map</a:t>
            </a:r>
          </a:p>
          <a:p>
            <a:pPr lvl="1"/>
            <a:endParaRPr lang="en-HK" dirty="0"/>
          </a:p>
          <a:p>
            <a:r>
              <a:rPr lang="en-US" dirty="0"/>
              <a:t>Basic convolution slides the filter on the image one pixel at a time</a:t>
            </a:r>
          </a:p>
          <a:p>
            <a:r>
              <a:rPr lang="en-US" dirty="0"/>
              <a:t>Stride=2 </a:t>
            </a:r>
            <a:br>
              <a:rPr lang="en-US" dirty="0"/>
            </a:br>
            <a:endParaRPr lang="en-HK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28D7FB-F8C9-DABF-3F40-3B5B120393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0000" y="3384000"/>
            <a:ext cx="2781443" cy="2533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2970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C557BD-AF57-1310-6EAE-001E0D3F2D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EBB88-5A56-F1F7-3E4D-ACA740AB1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Stride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726E27-399A-C96B-F639-581ED96A05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671310" cy="4351338"/>
          </a:xfrm>
        </p:spPr>
        <p:txBody>
          <a:bodyPr>
            <a:normAutofit/>
          </a:bodyPr>
          <a:lstStyle/>
          <a:p>
            <a:r>
              <a:rPr lang="en-HK" b="1" dirty="0"/>
              <a:t>Stride</a:t>
            </a:r>
            <a:r>
              <a:rPr lang="en-HK" dirty="0"/>
              <a:t>: how far filter moves at each step</a:t>
            </a:r>
          </a:p>
          <a:p>
            <a:pPr lvl="1"/>
            <a:r>
              <a:rPr lang="en-HK" dirty="0"/>
              <a:t>Large stride → smaller output map</a:t>
            </a:r>
          </a:p>
          <a:p>
            <a:pPr lvl="1"/>
            <a:endParaRPr lang="en-HK" dirty="0"/>
          </a:p>
          <a:p>
            <a:r>
              <a:rPr lang="en-US" dirty="0"/>
              <a:t>Basic convolution slides the filter on the image one pixel at a time</a:t>
            </a:r>
          </a:p>
          <a:p>
            <a:r>
              <a:rPr lang="en-US" dirty="0"/>
              <a:t>Stride=2 </a:t>
            </a:r>
            <a:br>
              <a:rPr lang="en-US" dirty="0"/>
            </a:br>
            <a:endParaRPr lang="en-HK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7186B4-4D1A-DB8C-E43D-65B8D39B62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0000" y="3384000"/>
            <a:ext cx="2787793" cy="2559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3351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69041D-CCFD-6CC5-55F1-54E6325538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994F89-9BA5-EE06-DD52-AF1C791B18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Stride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79B10A-934B-FBB0-2561-851C5A22C7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671310" cy="4351338"/>
          </a:xfrm>
        </p:spPr>
        <p:txBody>
          <a:bodyPr>
            <a:normAutofit/>
          </a:bodyPr>
          <a:lstStyle/>
          <a:p>
            <a:r>
              <a:rPr lang="en-HK" b="1" dirty="0"/>
              <a:t>Stride</a:t>
            </a:r>
            <a:r>
              <a:rPr lang="en-HK" dirty="0"/>
              <a:t>: how far filter moves at each step</a:t>
            </a:r>
          </a:p>
          <a:p>
            <a:pPr lvl="1"/>
            <a:r>
              <a:rPr lang="en-HK" dirty="0"/>
              <a:t>Large stride → smaller output map</a:t>
            </a:r>
          </a:p>
          <a:p>
            <a:pPr lvl="1"/>
            <a:endParaRPr lang="en-HK" dirty="0"/>
          </a:p>
          <a:p>
            <a:r>
              <a:rPr lang="en-US" dirty="0"/>
              <a:t>Basic convolution slides the filter on the image one pixel at a time</a:t>
            </a:r>
          </a:p>
          <a:p>
            <a:r>
              <a:rPr lang="en-US" dirty="0"/>
              <a:t>Stride=2 </a:t>
            </a:r>
            <a:br>
              <a:rPr lang="en-US" dirty="0"/>
            </a:br>
            <a:endParaRPr lang="en-HK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CBFF4D-F249-3B35-6260-17A0388D48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0000" y="3384000"/>
            <a:ext cx="2787793" cy="2521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7548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FDFB9C-8EB6-1B2F-AE25-F272D95F71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7E5E9-16C9-5EAE-3E0E-FC55FC1F98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Stride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B5B59B-3259-DCCC-DF28-15166CFE81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671310" cy="4351338"/>
          </a:xfrm>
        </p:spPr>
        <p:txBody>
          <a:bodyPr>
            <a:normAutofit/>
          </a:bodyPr>
          <a:lstStyle/>
          <a:p>
            <a:r>
              <a:rPr lang="en-HK" b="1" dirty="0"/>
              <a:t>Stride</a:t>
            </a:r>
            <a:r>
              <a:rPr lang="en-HK" dirty="0"/>
              <a:t>: how far filter moves at each step</a:t>
            </a:r>
          </a:p>
          <a:p>
            <a:pPr lvl="1"/>
            <a:r>
              <a:rPr lang="en-HK" dirty="0"/>
              <a:t>Large stride → smaller output map</a:t>
            </a:r>
          </a:p>
          <a:p>
            <a:pPr lvl="1"/>
            <a:endParaRPr lang="en-HK" dirty="0"/>
          </a:p>
          <a:p>
            <a:r>
              <a:rPr lang="en-US" dirty="0"/>
              <a:t>Basic convolution slides the filter on the image one pixel at a time</a:t>
            </a:r>
          </a:p>
          <a:p>
            <a:r>
              <a:rPr lang="en-US" dirty="0"/>
              <a:t>Stride=2 </a:t>
            </a:r>
            <a:br>
              <a:rPr lang="en-US" dirty="0"/>
            </a:br>
            <a:endParaRPr lang="en-HK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E61106-11B6-A668-E286-A7BDA53FB5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0000" y="3384000"/>
            <a:ext cx="2806844" cy="2552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6678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CFA1AC-FB3F-6360-11F1-F9969F6022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9E0B8AE-B709-39EB-83B0-2ECE62AE41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76805"/>
            <a:ext cx="10515600" cy="1325563"/>
          </a:xfrm>
        </p:spPr>
        <p:txBody>
          <a:bodyPr/>
          <a:lstStyle/>
          <a:p>
            <a:r>
              <a:rPr lang="en-HK" dirty="0"/>
              <a:t>Convolution Neural Networks (CNNs)</a:t>
            </a:r>
          </a:p>
        </p:txBody>
      </p:sp>
    </p:spTree>
    <p:extLst>
      <p:ext uri="{BB962C8B-B14F-4D97-AF65-F5344CB8AC3E}">
        <p14:creationId xmlns:p14="http://schemas.microsoft.com/office/powerpoint/2010/main" val="22766874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3D9868-70E8-2C26-600E-57E138C1D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Stride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AC1D82-9282-D40B-F236-87D2282D1D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671310" cy="4351338"/>
          </a:xfrm>
        </p:spPr>
        <p:txBody>
          <a:bodyPr>
            <a:normAutofit/>
          </a:bodyPr>
          <a:lstStyle/>
          <a:p>
            <a:r>
              <a:rPr lang="en-HK" b="1" dirty="0"/>
              <a:t>Stride</a:t>
            </a:r>
            <a:r>
              <a:rPr lang="en-HK" dirty="0"/>
              <a:t>: how far filter moves at each step</a:t>
            </a:r>
          </a:p>
          <a:p>
            <a:pPr lvl="1"/>
            <a:r>
              <a:rPr lang="en-HK" dirty="0"/>
              <a:t>Large stride → smaller output map</a:t>
            </a:r>
          </a:p>
          <a:p>
            <a:pPr lvl="1"/>
            <a:endParaRPr lang="en-HK" dirty="0"/>
          </a:p>
          <a:p>
            <a:r>
              <a:rPr lang="en-US" dirty="0"/>
              <a:t>Basic convolution slides the filter on the image one pixel at a time</a:t>
            </a:r>
          </a:p>
          <a:p>
            <a:r>
              <a:rPr lang="en-US" dirty="0"/>
              <a:t>Stride=3 </a:t>
            </a:r>
            <a:br>
              <a:rPr lang="en-US" dirty="0"/>
            </a:br>
            <a:endParaRPr lang="en-HK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BAF729-1CF6-EE30-5044-B3069FE61D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0000" y="3384000"/>
            <a:ext cx="2787793" cy="2533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7076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F41170-7BF1-A19C-A33F-93E48FDA2A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85EF3A-3D32-F981-26D5-60CA64267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Stride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9F8C49-594A-4F9D-DA26-6D6E018058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671310" cy="4351338"/>
          </a:xfrm>
        </p:spPr>
        <p:txBody>
          <a:bodyPr>
            <a:normAutofit/>
          </a:bodyPr>
          <a:lstStyle/>
          <a:p>
            <a:r>
              <a:rPr lang="en-HK" b="1" dirty="0"/>
              <a:t>Stride</a:t>
            </a:r>
            <a:r>
              <a:rPr lang="en-HK" dirty="0"/>
              <a:t>: how far filter moves at each step</a:t>
            </a:r>
          </a:p>
          <a:p>
            <a:pPr lvl="1"/>
            <a:r>
              <a:rPr lang="en-HK" dirty="0"/>
              <a:t>Large stride → smaller output map</a:t>
            </a:r>
          </a:p>
          <a:p>
            <a:pPr lvl="1"/>
            <a:endParaRPr lang="en-HK" dirty="0"/>
          </a:p>
          <a:p>
            <a:r>
              <a:rPr lang="en-US" dirty="0"/>
              <a:t>Basic convolution slides the filter on the image one pixel at a time</a:t>
            </a:r>
          </a:p>
          <a:p>
            <a:r>
              <a:rPr lang="en-US" dirty="0"/>
              <a:t>Stride=3 </a:t>
            </a:r>
            <a:br>
              <a:rPr lang="en-US" dirty="0"/>
            </a:br>
            <a:endParaRPr lang="en-HK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C0AA2CF-F265-E6FA-5C99-B8E517204F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0000" y="3384000"/>
            <a:ext cx="2781443" cy="2559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4268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05EC02-F8CD-8193-7D1E-241F73697E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168C62-8E63-1B53-E452-3791E7790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Stride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ACC0DC-B941-8DF2-4420-6A1A2661ED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671310" cy="4351338"/>
          </a:xfrm>
        </p:spPr>
        <p:txBody>
          <a:bodyPr>
            <a:normAutofit/>
          </a:bodyPr>
          <a:lstStyle/>
          <a:p>
            <a:r>
              <a:rPr lang="en-HK" b="1" dirty="0"/>
              <a:t>Stride</a:t>
            </a:r>
            <a:r>
              <a:rPr lang="en-HK" dirty="0"/>
              <a:t>: how far filter moves at each step</a:t>
            </a:r>
          </a:p>
          <a:p>
            <a:pPr lvl="1"/>
            <a:r>
              <a:rPr lang="en-HK" dirty="0"/>
              <a:t>Large stride → smaller output map</a:t>
            </a:r>
          </a:p>
          <a:p>
            <a:pPr lvl="1"/>
            <a:endParaRPr lang="en-HK" dirty="0"/>
          </a:p>
          <a:p>
            <a:r>
              <a:rPr lang="en-US" dirty="0"/>
              <a:t>Basic convolution slides the filter on the image one pixel at a time</a:t>
            </a:r>
          </a:p>
          <a:p>
            <a:r>
              <a:rPr lang="en-US" dirty="0"/>
              <a:t>Stride=3 </a:t>
            </a:r>
            <a:br>
              <a:rPr lang="en-US" dirty="0"/>
            </a:br>
            <a:endParaRPr lang="en-HK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8F6E8D-FC3D-988B-5C2A-C9AE86B59A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0000" y="3384000"/>
            <a:ext cx="2787793" cy="2521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6745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531A73-8118-0A1D-27DF-441D4F998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Activation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66C083-FC0B-373F-AA0B-E784F3D48C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HK" dirty="0"/>
          </a:p>
          <a:p>
            <a:r>
              <a:rPr lang="en-HK" dirty="0"/>
              <a:t>Output of convolution layer (feature map) is passed through an activation function</a:t>
            </a:r>
            <a:r>
              <a:rPr lang="en-HK" dirty="0">
                <a:sym typeface="Wingdings" panose="05000000000000000000" pitchFamily="2" charset="2"/>
              </a:rPr>
              <a:t> </a:t>
            </a:r>
          </a:p>
          <a:p>
            <a:endParaRPr lang="en-HK" dirty="0">
              <a:sym typeface="Wingdings" panose="05000000000000000000" pitchFamily="2" charset="2"/>
            </a:endParaRPr>
          </a:p>
          <a:p>
            <a:r>
              <a:rPr lang="en-HK" dirty="0">
                <a:sym typeface="Wingdings" panose="05000000000000000000" pitchFamily="2" charset="2"/>
              </a:rPr>
              <a:t>This gives an activation map</a:t>
            </a:r>
          </a:p>
          <a:p>
            <a:endParaRPr lang="en-HK" dirty="0"/>
          </a:p>
        </p:txBody>
      </p:sp>
    </p:spTree>
    <p:extLst>
      <p:ext uri="{BB962C8B-B14F-4D97-AF65-F5344CB8AC3E}">
        <p14:creationId xmlns:p14="http://schemas.microsoft.com/office/powerpoint/2010/main" val="36695900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7672A8-4232-9E12-5D60-F09A25A59E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Activation map size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43B09E9-C3BD-003D-806A-132D74B5908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What is the size of the </a:t>
                </a:r>
                <a:r>
                  <a:rPr lang="en-HK" dirty="0"/>
                  <a:t>activation</a:t>
                </a:r>
                <a:r>
                  <a:rPr lang="en-US" dirty="0"/>
                  <a:t> map after application of a filter with a given size and stride? </a:t>
                </a:r>
                <a:br>
                  <a:rPr lang="en-US" dirty="0"/>
                </a:br>
                <a:endParaRPr lang="en-US" dirty="0"/>
              </a:p>
              <a:p>
                <a:r>
                  <a:rPr lang="en-US" dirty="0"/>
                  <a:t>Filter size: </a:t>
                </a:r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endParaRPr lang="en-US" dirty="0"/>
              </a:p>
              <a:p>
                <a:r>
                  <a:rPr lang="en-US" dirty="0"/>
                  <a:t>Stride: </a:t>
                </a:r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Assume </a:t>
                </a:r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I.e.,  a </a:t>
                </a:r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3×3</m:t>
                    </m:r>
                  </m:oMath>
                </a14:m>
                <a:r>
                  <a:rPr lang="en-US" dirty="0"/>
                  <a:t> filter with stride = 1 </a:t>
                </a:r>
              </a:p>
              <a:p>
                <a:r>
                  <a:rPr lang="en-US" dirty="0"/>
                  <a:t>What is the output feature map size?</a:t>
                </a:r>
              </a:p>
              <a:p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HK" i="1">
                        <a:latin typeface="Cambria Math" panose="02040503050406030204" pitchFamily="18" charset="0"/>
                      </a:rPr>
                      <m:t>5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×5</m:t>
                    </m:r>
                  </m:oMath>
                </a14:m>
                <a:r>
                  <a:rPr lang="en-US" dirty="0"/>
                  <a:t> </a:t>
                </a:r>
                <a:br>
                  <a:rPr lang="en-US" dirty="0"/>
                </a:br>
                <a:endParaRPr lang="en-HK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43B09E9-C3BD-003D-806A-132D74B5908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3081"/>
                </a:stretch>
              </a:blipFill>
            </p:spPr>
            <p:txBody>
              <a:bodyPr/>
              <a:lstStyle/>
              <a:p>
                <a:r>
                  <a:rPr lang="en-HK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DF89C384-96FA-FF91-DD40-73F25FCC08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0000" y="3384000"/>
            <a:ext cx="3143412" cy="2540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375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2C99EF-0F16-7530-359C-F6E0105D4A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4CF4D1-4977-02E6-44E0-B64CEAE91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Activation map size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A9D0DE1-928E-2C24-9953-815A2D29B73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What is the size of the </a:t>
                </a:r>
                <a:r>
                  <a:rPr lang="en-HK" dirty="0"/>
                  <a:t>Activation</a:t>
                </a:r>
                <a:r>
                  <a:rPr lang="en-US" dirty="0"/>
                  <a:t> map after application of a filter with a given size and stride? </a:t>
                </a:r>
                <a:br>
                  <a:rPr lang="en-US" dirty="0"/>
                </a:br>
                <a:endParaRPr lang="en-US" dirty="0"/>
              </a:p>
              <a:p>
                <a:r>
                  <a:rPr lang="en-US" dirty="0"/>
                  <a:t>Filter size: </a:t>
                </a:r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endParaRPr lang="en-US" dirty="0"/>
              </a:p>
              <a:p>
                <a:r>
                  <a:rPr lang="en-US" dirty="0"/>
                  <a:t>Stride: </a:t>
                </a:r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Assume </a:t>
                </a:r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I.e.,  a </a:t>
                </a:r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3×3</m:t>
                    </m:r>
                  </m:oMath>
                </a14:m>
                <a:r>
                  <a:rPr lang="en-US" dirty="0"/>
                  <a:t> filter with stride = 2 </a:t>
                </a:r>
              </a:p>
              <a:p>
                <a:r>
                  <a:rPr lang="en-US" dirty="0"/>
                  <a:t>What is the output feature map size?</a:t>
                </a:r>
              </a:p>
              <a:p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HK" i="1" dirty="0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×3</m:t>
                    </m:r>
                  </m:oMath>
                </a14:m>
                <a:r>
                  <a:rPr lang="en-US" dirty="0"/>
                  <a:t> </a:t>
                </a:r>
                <a:br>
                  <a:rPr lang="en-US" dirty="0"/>
                </a:br>
                <a:endParaRPr lang="en-HK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A9D0DE1-928E-2C24-9953-815A2D29B73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3081"/>
                </a:stretch>
              </a:blipFill>
            </p:spPr>
            <p:txBody>
              <a:bodyPr/>
              <a:lstStyle/>
              <a:p>
                <a:r>
                  <a:rPr lang="en-HK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279B7174-8E54-BF72-35B8-5992C54738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0000" y="3384000"/>
            <a:ext cx="3143412" cy="2540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501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93B7A4-BAC2-0A38-9B10-813BAE7ECF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11109B6-BDE6-077D-7085-C0F00167EC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0000" y="3384000"/>
            <a:ext cx="3143412" cy="254013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FB6F9AE-A6D5-4464-42A2-3CDF6DBA5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Activation map size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E657DDC-DA66-B8D9-547C-DF5845D3A1F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What is the size of the </a:t>
                </a:r>
                <a:r>
                  <a:rPr lang="en-HK" dirty="0"/>
                  <a:t>Activation</a:t>
                </a:r>
                <a:r>
                  <a:rPr lang="en-US" dirty="0"/>
                  <a:t> map after application of a filter with a given size and stride? </a:t>
                </a:r>
                <a:br>
                  <a:rPr lang="en-US" dirty="0"/>
                </a:br>
                <a:endParaRPr lang="en-US" dirty="0"/>
              </a:p>
              <a:p>
                <a:r>
                  <a:rPr lang="en-US" dirty="0"/>
                  <a:t>Filter size: </a:t>
                </a:r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endParaRPr lang="en-US" dirty="0"/>
              </a:p>
              <a:p>
                <a:r>
                  <a:rPr lang="en-US" dirty="0"/>
                  <a:t>Stride: </a:t>
                </a:r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Input image size: </a:t>
                </a:r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endParaRPr lang="en-US" dirty="0"/>
              </a:p>
              <a:p>
                <a:r>
                  <a:rPr lang="en-HK" dirty="0"/>
                  <a:t>Activation</a:t>
                </a:r>
                <a:r>
                  <a:rPr lang="en-US" dirty="0"/>
                  <a:t> map after application of a filter: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HK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HK" i="1">
                        <a:latin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HK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endParaRPr lang="en-HK" dirty="0"/>
              </a:p>
              <a:p>
                <a:r>
                  <a:rPr lang="en-HK" dirty="0"/>
                  <a:t>General rule: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HK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HK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HK" i="1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𝐾</m:t>
                        </m:r>
                      </m:num>
                      <m:den>
                        <m:r>
                          <a:rPr lang="en-HK" i="1">
                            <a:latin typeface="Cambria Math" panose="02040503050406030204" pitchFamily="18" charset="0"/>
                          </a:rPr>
                          <m:t>𝑆</m:t>
                        </m:r>
                      </m:den>
                    </m:f>
                    <m:r>
                      <a:rPr lang="en-HK" i="1">
                        <a:latin typeface="Cambria Math" panose="02040503050406030204" pitchFamily="18" charset="0"/>
                      </a:rPr>
                      <m:t>+1 </m:t>
                    </m:r>
                    <m:r>
                      <m:rPr>
                        <m:sty m:val="p"/>
                      </m:rPr>
                      <a:rPr lang="en-HK" b="0" i="0" smtClean="0">
                        <a:latin typeface="Cambria Math" panose="02040503050406030204" pitchFamily="18" charset="0"/>
                      </a:rPr>
                      <m:t>and</m:t>
                    </m:r>
                    <m:sSup>
                      <m:sSup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num>
                      <m:den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den>
                    </m:f>
                    <m:r>
                      <a:rPr lang="en-HK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br>
                  <a:rPr lang="en-US" dirty="0"/>
                </a:br>
                <a:endParaRPr lang="en-HK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E657DDC-DA66-B8D9-547C-DF5845D3A1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28" t="-2801" r="-58"/>
                </a:stretch>
              </a:blipFill>
            </p:spPr>
            <p:txBody>
              <a:bodyPr/>
              <a:lstStyle/>
              <a:p>
                <a:r>
                  <a:rPr lang="en-HK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71212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503533-DE59-77D9-24A1-A952BA6E21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Padding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56ADFA-D724-2658-D3BC-BA71B30BAC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Padding means adding extra rows and columns (usually of zeros) around the edges of the input image or feature map before applying the convolution filter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8021CA9-9D54-4B77-C265-8707BA3033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612" y="3624943"/>
            <a:ext cx="3859793" cy="207323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65CA494-5066-9717-757C-47B2830FD7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4371" y="3233057"/>
            <a:ext cx="3485794" cy="246511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F11229D-7157-E2BF-6379-0CDF013F0A00}"/>
              </a:ext>
            </a:extLst>
          </p:cNvPr>
          <p:cNvSpPr txBox="1"/>
          <p:nvPr/>
        </p:nvSpPr>
        <p:spPr>
          <a:xfrm>
            <a:off x="1948543" y="5698174"/>
            <a:ext cx="22956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HK" dirty="0"/>
          </a:p>
          <a:p>
            <a:r>
              <a:rPr lang="en-HK" dirty="0"/>
              <a:t>Without zero padding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7C1D322-5F69-9F69-0314-FDCA102851F2}"/>
              </a:ext>
            </a:extLst>
          </p:cNvPr>
          <p:cNvSpPr txBox="1"/>
          <p:nvPr/>
        </p:nvSpPr>
        <p:spPr>
          <a:xfrm>
            <a:off x="7465005" y="5698174"/>
            <a:ext cx="20407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HK" dirty="0"/>
          </a:p>
          <a:p>
            <a:r>
              <a:rPr lang="en-HK" dirty="0"/>
              <a:t>With zero padding</a:t>
            </a:r>
          </a:p>
        </p:txBody>
      </p:sp>
    </p:spTree>
    <p:extLst>
      <p:ext uri="{BB962C8B-B14F-4D97-AF65-F5344CB8AC3E}">
        <p14:creationId xmlns:p14="http://schemas.microsoft.com/office/powerpoint/2010/main" val="1750820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16E2DF-6389-BC2B-C30E-296E34BA8A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8228C-6479-53BA-E237-7AD3AEDAC9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Padding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E154C8-54F0-E761-20C6-549511C272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Padding means adding extra rows and columns (usually of zeros) around the edges of the input image or feature map before applying the convolution filter</a:t>
            </a:r>
          </a:p>
          <a:p>
            <a:r>
              <a:rPr lang="en-US" dirty="0"/>
              <a:t>Preserve spatial size (width and height):</a:t>
            </a:r>
          </a:p>
          <a:p>
            <a:pPr lvl="1"/>
            <a:r>
              <a:rPr lang="en-US" dirty="0"/>
              <a:t>Without padding, each convolution reduces the image size</a:t>
            </a:r>
          </a:p>
          <a:p>
            <a:pPr lvl="1"/>
            <a:r>
              <a:rPr lang="en-US" dirty="0"/>
              <a:t>Example: 4×4 input → 3×3 filter → output size = 2×2</a:t>
            </a:r>
          </a:p>
          <a:p>
            <a:pPr lvl="1"/>
            <a:r>
              <a:rPr lang="en-US" dirty="0"/>
              <a:t>With padding of 1 pixel → output size stays 4×4</a:t>
            </a:r>
          </a:p>
          <a:p>
            <a:endParaRPr lang="en-US" dirty="0"/>
          </a:p>
          <a:p>
            <a:r>
              <a:rPr lang="en-US" dirty="0"/>
              <a:t>Padding lets you design how much the size should shrink (or not shrink)</a:t>
            </a:r>
            <a:endParaRPr lang="en-HK" dirty="0"/>
          </a:p>
        </p:txBody>
      </p:sp>
    </p:spTree>
    <p:extLst>
      <p:ext uri="{BB962C8B-B14F-4D97-AF65-F5344CB8AC3E}">
        <p14:creationId xmlns:p14="http://schemas.microsoft.com/office/powerpoint/2010/main" val="38348036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223569-DA3B-F422-E9D5-801051AF6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Padding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CF3837FC-B226-CBE5-340F-25821F0B77C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42692921"/>
              </p:ext>
            </p:extLst>
          </p:nvPr>
        </p:nvGraphicFramePr>
        <p:xfrm>
          <a:off x="838200" y="2858294"/>
          <a:ext cx="10515600" cy="2286000"/>
        </p:xfrm>
        <a:graphic>
          <a:graphicData uri="http://schemas.openxmlformats.org/drawingml/2006/table">
            <a:tbl>
              <a:tblPr/>
              <a:tblGrid>
                <a:gridCol w="5257800">
                  <a:extLst>
                    <a:ext uri="{9D8B030D-6E8A-4147-A177-3AD203B41FA5}">
                      <a16:colId xmlns:a16="http://schemas.microsoft.com/office/drawing/2014/main" val="210840691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263580886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HK" b="1" dirty="0"/>
                        <a:t>Type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HK" b="1" dirty="0"/>
                        <a:t>Description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5022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HK" b="0" dirty="0"/>
                        <a:t>Valid (no padding)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/>
                        <a:t>No extra border is added; size shrinks after convolution.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362854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HK" b="0" dirty="0"/>
                        <a:t>Same (zero padding)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/>
                        <a:t>Enough zeros are added so that output size = input size (when stride = 1).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96682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HK" b="0"/>
                        <a:t>Custom padding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/>
                        <a:t>You can specify any number of rows/columns of zeros to add.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42786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829485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4790E-669F-5516-3DFC-64E282545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CNNs power modern computer vision application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FFF86A-D5F1-D2FB-9FF8-280C392AB5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HK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CFA6A1-9CC6-A597-DC08-451755844D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2520" y="2499800"/>
            <a:ext cx="8306959" cy="3677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3785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FC1CEB-6009-F759-4F34-798D539C5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Padding Choices in CNNs</a:t>
            </a:r>
            <a:endParaRPr lang="en-HK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CA1B71EF-D6E6-D635-811F-F83CED12CA11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45542421"/>
                  </p:ext>
                </p:extLst>
              </p:nvPr>
            </p:nvGraphicFramePr>
            <p:xfrm>
              <a:off x="1782174" y="1683074"/>
              <a:ext cx="8627652" cy="4636440"/>
            </p:xfrm>
            <a:graphic>
              <a:graphicData uri="http://schemas.openxmlformats.org/drawingml/2006/table">
                <a:tbl>
                  <a:tblPr/>
                  <a:tblGrid>
                    <a:gridCol w="2156913">
                      <a:extLst>
                        <a:ext uri="{9D8B030D-6E8A-4147-A177-3AD203B41FA5}">
                          <a16:colId xmlns:a16="http://schemas.microsoft.com/office/drawing/2014/main" val="2712797093"/>
                        </a:ext>
                      </a:extLst>
                    </a:gridCol>
                    <a:gridCol w="2156913">
                      <a:extLst>
                        <a:ext uri="{9D8B030D-6E8A-4147-A177-3AD203B41FA5}">
                          <a16:colId xmlns:a16="http://schemas.microsoft.com/office/drawing/2014/main" val="2663370168"/>
                        </a:ext>
                      </a:extLst>
                    </a:gridCol>
                    <a:gridCol w="2156913">
                      <a:extLst>
                        <a:ext uri="{9D8B030D-6E8A-4147-A177-3AD203B41FA5}">
                          <a16:colId xmlns:a16="http://schemas.microsoft.com/office/drawing/2014/main" val="3430114025"/>
                        </a:ext>
                      </a:extLst>
                    </a:gridCol>
                    <a:gridCol w="2156913">
                      <a:extLst>
                        <a:ext uri="{9D8B030D-6E8A-4147-A177-3AD203B41FA5}">
                          <a16:colId xmlns:a16="http://schemas.microsoft.com/office/drawing/2014/main" val="1066348411"/>
                        </a:ext>
                      </a:extLst>
                    </a:gridCol>
                  </a:tblGrid>
                  <a:tr h="300092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HK" sz="1500" b="1" dirty="0"/>
                            <a:t>Input Image Size</a:t>
                          </a:r>
                        </a:p>
                      </a:txBody>
                      <a:tcPr marL="75023" marR="75023" marT="37512" marB="37512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HK" sz="1500" b="1"/>
                            <a:t>Common Kernel Size</a:t>
                          </a:r>
                        </a:p>
                      </a:txBody>
                      <a:tcPr marL="75023" marR="75023" marT="37512" marB="37512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HK" sz="1500" b="1"/>
                            <a:t>Typical Padding </a:t>
                          </a:r>
                          <a14:m>
                            <m:oMath xmlns:m="http://schemas.openxmlformats.org/officeDocument/2006/math">
                              <m:r>
                                <a:rPr lang="en-HK" sz="1500" b="1" i="1" smtClean="0"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oMath>
                          </a14:m>
                          <a:endParaRPr lang="en-HK" sz="1500" b="1"/>
                        </a:p>
                      </a:txBody>
                      <a:tcPr marL="75023" marR="75023" marT="37512" marB="37512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HK" sz="1500" b="1" dirty="0"/>
                            <a:t>Notes</a:t>
                          </a:r>
                        </a:p>
                      </a:txBody>
                      <a:tcPr marL="75023" marR="75023" marT="37512" marB="37512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32892615"/>
                      </a:ext>
                    </a:extLst>
                  </a:tr>
                  <a:tr h="525161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HK" sz="1500" b="0" dirty="0"/>
                            <a:t>28×28 (very small)</a:t>
                          </a:r>
                        </a:p>
                      </a:txBody>
                      <a:tcPr marL="75023" marR="75023" marT="37512" marB="37512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HK" sz="1500" b="0" dirty="0"/>
                            <a:t>3×3</a:t>
                          </a:r>
                        </a:p>
                      </a:txBody>
                      <a:tcPr marL="75023" marR="75023" marT="37512" marB="37512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HK" sz="1500" b="0" dirty="0"/>
                            <a:t>1</a:t>
                          </a:r>
                        </a:p>
                      </a:txBody>
                      <a:tcPr marL="75023" marR="75023" marT="37512" marB="37512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sz="1500" b="0" dirty="0"/>
                            <a:t>Keeps size same without drowning real pixels</a:t>
                          </a:r>
                        </a:p>
                      </a:txBody>
                      <a:tcPr marL="75023" marR="75023" marT="37512" marB="37512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71135662"/>
                      </a:ext>
                    </a:extLst>
                  </a:tr>
                  <a:tr h="525161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endParaRPr lang="en-HK" sz="1500" b="0"/>
                        </a:p>
                      </a:txBody>
                      <a:tcPr marL="75023" marR="75023" marT="37512" marB="37512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HK" sz="1500" b="0"/>
                            <a:t>5×5</a:t>
                          </a:r>
                        </a:p>
                      </a:txBody>
                      <a:tcPr marL="75023" marR="75023" marT="37512" marB="37512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HK" sz="1500" b="0"/>
                            <a:t>2</a:t>
                          </a:r>
                        </a:p>
                      </a:txBody>
                      <a:tcPr marL="75023" marR="75023" marT="37512" marB="37512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sz="1500" b="0"/>
                            <a:t>Use sparingly — quickly reduces real content</a:t>
                          </a:r>
                        </a:p>
                      </a:txBody>
                      <a:tcPr marL="75023" marR="75023" marT="37512" marB="37512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732126586"/>
                      </a:ext>
                    </a:extLst>
                  </a:tr>
                  <a:tr h="525161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endParaRPr lang="en-HK" sz="1500" b="0"/>
                        </a:p>
                      </a:txBody>
                      <a:tcPr marL="75023" marR="75023" marT="37512" marB="37512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HK" sz="1500" b="0"/>
                            <a:t>7×7</a:t>
                          </a:r>
                        </a:p>
                      </a:txBody>
                      <a:tcPr marL="75023" marR="75023" marT="37512" marB="37512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HK" sz="1500" b="0"/>
                            <a:t>3</a:t>
                          </a:r>
                        </a:p>
                      </a:txBody>
                      <a:tcPr marL="75023" marR="75023" marT="37512" marB="37512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sz="1500" b="0"/>
                            <a:t>Usually avoided at this resolution</a:t>
                          </a:r>
                        </a:p>
                      </a:txBody>
                      <a:tcPr marL="75023" marR="75023" marT="37512" marB="37512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17893290"/>
                      </a:ext>
                    </a:extLst>
                  </a:tr>
                  <a:tr h="300092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HK" sz="1500" b="0"/>
                            <a:t>64×64 (medium)</a:t>
                          </a:r>
                        </a:p>
                      </a:txBody>
                      <a:tcPr marL="75023" marR="75023" marT="37512" marB="37512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HK" sz="1500" b="0"/>
                            <a:t>3×3</a:t>
                          </a:r>
                        </a:p>
                      </a:txBody>
                      <a:tcPr marL="75023" marR="75023" marT="37512" marB="37512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HK" sz="1500" b="0"/>
                            <a:t>1</a:t>
                          </a:r>
                        </a:p>
                      </a:txBody>
                      <a:tcPr marL="75023" marR="75023" marT="37512" marB="37512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HK" sz="1500" b="0"/>
                            <a:t>Standard</a:t>
                          </a:r>
                        </a:p>
                      </a:txBody>
                      <a:tcPr marL="75023" marR="75023" marT="37512" marB="37512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79641791"/>
                      </a:ext>
                    </a:extLst>
                  </a:tr>
                  <a:tr h="300092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endParaRPr lang="en-HK" sz="1500" b="0" dirty="0"/>
                        </a:p>
                      </a:txBody>
                      <a:tcPr marL="75023" marR="75023" marT="37512" marB="37512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HK" sz="1500" b="0"/>
                            <a:t>5×5</a:t>
                          </a:r>
                        </a:p>
                      </a:txBody>
                      <a:tcPr marL="75023" marR="75023" marT="37512" marB="37512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HK" sz="1500" b="0"/>
                            <a:t>2</a:t>
                          </a:r>
                        </a:p>
                      </a:txBody>
                      <a:tcPr marL="75023" marR="75023" marT="37512" marB="37512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HK" sz="1500" b="0"/>
                            <a:t>Fine at this size</a:t>
                          </a:r>
                        </a:p>
                      </a:txBody>
                      <a:tcPr marL="75023" marR="75023" marT="37512" marB="37512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853263362"/>
                      </a:ext>
                    </a:extLst>
                  </a:tr>
                  <a:tr h="525161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endParaRPr lang="en-HK" sz="1500" b="0"/>
                        </a:p>
                      </a:txBody>
                      <a:tcPr marL="75023" marR="75023" marT="37512" marB="37512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HK" sz="1500" b="0"/>
                            <a:t>7×7</a:t>
                          </a:r>
                        </a:p>
                      </a:txBody>
                      <a:tcPr marL="75023" marR="75023" marT="37512" marB="37512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HK" sz="1500" b="0"/>
                            <a:t>3</a:t>
                          </a:r>
                        </a:p>
                      </a:txBody>
                      <a:tcPr marL="75023" marR="75023" marT="37512" marB="37512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sz="1500" b="0"/>
                            <a:t>Usually only used in first layer</a:t>
                          </a:r>
                        </a:p>
                      </a:txBody>
                      <a:tcPr marL="75023" marR="75023" marT="37512" marB="37512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404931098"/>
                      </a:ext>
                    </a:extLst>
                  </a:tr>
                  <a:tr h="300092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HK" sz="1500" b="0"/>
                            <a:t>224×224 (large)</a:t>
                          </a:r>
                        </a:p>
                      </a:txBody>
                      <a:tcPr marL="75023" marR="75023" marT="37512" marB="37512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HK" sz="1500" b="0"/>
                            <a:t>3×3</a:t>
                          </a:r>
                        </a:p>
                      </a:txBody>
                      <a:tcPr marL="75023" marR="75023" marT="37512" marB="37512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HK" sz="1500" b="0"/>
                            <a:t>1</a:t>
                          </a:r>
                        </a:p>
                      </a:txBody>
                      <a:tcPr marL="75023" marR="75023" marT="37512" marB="37512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HK" sz="1500" b="0"/>
                            <a:t>Standard</a:t>
                          </a:r>
                        </a:p>
                      </a:txBody>
                      <a:tcPr marL="75023" marR="75023" marT="37512" marB="37512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65401624"/>
                      </a:ext>
                    </a:extLst>
                  </a:tr>
                  <a:tr h="300092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endParaRPr lang="en-HK" sz="1500" b="0"/>
                        </a:p>
                      </a:txBody>
                      <a:tcPr marL="75023" marR="75023" marT="37512" marB="37512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HK" sz="1500" b="0"/>
                            <a:t>5×5</a:t>
                          </a:r>
                        </a:p>
                      </a:txBody>
                      <a:tcPr marL="75023" marR="75023" marT="37512" marB="37512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HK" sz="1500" b="0"/>
                            <a:t>2</a:t>
                          </a:r>
                        </a:p>
                      </a:txBody>
                      <a:tcPr marL="75023" marR="75023" marT="37512" marB="37512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HK" sz="1500" b="0"/>
                            <a:t>Common in initial layers</a:t>
                          </a:r>
                        </a:p>
                      </a:txBody>
                      <a:tcPr marL="75023" marR="75023" marT="37512" marB="37512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39773838"/>
                      </a:ext>
                    </a:extLst>
                  </a:tr>
                  <a:tr h="750231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endParaRPr lang="en-HK" sz="1500" b="0"/>
                        </a:p>
                      </a:txBody>
                      <a:tcPr marL="75023" marR="75023" marT="37512" marB="37512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HK" sz="1500" b="0"/>
                            <a:t>7×7</a:t>
                          </a:r>
                        </a:p>
                      </a:txBody>
                      <a:tcPr marL="75023" marR="75023" marT="37512" marB="37512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HK" sz="1500" b="0"/>
                            <a:t>3</a:t>
                          </a:r>
                        </a:p>
                      </a:txBody>
                      <a:tcPr marL="75023" marR="75023" marT="37512" marB="37512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sz="1500" b="0" dirty="0"/>
                            <a:t>Often used in first conv of big CNNs (like </a:t>
                          </a:r>
                          <a:r>
                            <a:rPr lang="en-US" sz="1500" b="0" dirty="0" err="1"/>
                            <a:t>ResNet</a:t>
                          </a:r>
                          <a:r>
                            <a:rPr lang="en-US" sz="1500" b="0" dirty="0"/>
                            <a:t>)</a:t>
                          </a:r>
                        </a:p>
                      </a:txBody>
                      <a:tcPr marL="75023" marR="75023" marT="37512" marB="37512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9117537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CA1B71EF-D6E6-D635-811F-F83CED12CA11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45542421"/>
                  </p:ext>
                </p:extLst>
              </p:nvPr>
            </p:nvGraphicFramePr>
            <p:xfrm>
              <a:off x="1782174" y="1683074"/>
              <a:ext cx="8627652" cy="4636440"/>
            </p:xfrm>
            <a:graphic>
              <a:graphicData uri="http://schemas.openxmlformats.org/drawingml/2006/table">
                <a:tbl>
                  <a:tblPr/>
                  <a:tblGrid>
                    <a:gridCol w="2156913">
                      <a:extLst>
                        <a:ext uri="{9D8B030D-6E8A-4147-A177-3AD203B41FA5}">
                          <a16:colId xmlns:a16="http://schemas.microsoft.com/office/drawing/2014/main" val="2712797093"/>
                        </a:ext>
                      </a:extLst>
                    </a:gridCol>
                    <a:gridCol w="2156913">
                      <a:extLst>
                        <a:ext uri="{9D8B030D-6E8A-4147-A177-3AD203B41FA5}">
                          <a16:colId xmlns:a16="http://schemas.microsoft.com/office/drawing/2014/main" val="2663370168"/>
                        </a:ext>
                      </a:extLst>
                    </a:gridCol>
                    <a:gridCol w="2156913">
                      <a:extLst>
                        <a:ext uri="{9D8B030D-6E8A-4147-A177-3AD203B41FA5}">
                          <a16:colId xmlns:a16="http://schemas.microsoft.com/office/drawing/2014/main" val="3430114025"/>
                        </a:ext>
                      </a:extLst>
                    </a:gridCol>
                    <a:gridCol w="2156913">
                      <a:extLst>
                        <a:ext uri="{9D8B030D-6E8A-4147-A177-3AD203B41FA5}">
                          <a16:colId xmlns:a16="http://schemas.microsoft.com/office/drawing/2014/main" val="1066348411"/>
                        </a:ext>
                      </a:extLst>
                    </a:gridCol>
                  </a:tblGrid>
                  <a:tr h="303624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HK" sz="1500" b="1" dirty="0"/>
                            <a:t>Input Image Size</a:t>
                          </a:r>
                        </a:p>
                      </a:txBody>
                      <a:tcPr marL="75023" marR="75023" marT="37512" marB="37512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HK" sz="1500" b="1"/>
                            <a:t>Common Kernel Size</a:t>
                          </a:r>
                        </a:p>
                      </a:txBody>
                      <a:tcPr marL="75023" marR="75023" marT="37512" marB="37512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5023" marR="75023" marT="37512" marB="37512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2"/>
                          <a:stretch>
                            <a:fillRect l="-200000" t="-6000" r="-100000" b="-144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HK" sz="1500" b="1" dirty="0"/>
                            <a:t>Notes</a:t>
                          </a:r>
                        </a:p>
                      </a:txBody>
                      <a:tcPr marL="75023" marR="75023" marT="37512" marB="37512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32892615"/>
                      </a:ext>
                    </a:extLst>
                  </a:tr>
                  <a:tr h="760824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HK" sz="1500" b="0" dirty="0"/>
                            <a:t>28×28 (very small)</a:t>
                          </a:r>
                        </a:p>
                      </a:txBody>
                      <a:tcPr marL="75023" marR="75023" marT="37512" marB="37512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HK" sz="1500" b="0" dirty="0"/>
                            <a:t>3×3</a:t>
                          </a:r>
                        </a:p>
                      </a:txBody>
                      <a:tcPr marL="75023" marR="75023" marT="37512" marB="37512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HK" sz="1500" b="0" dirty="0"/>
                            <a:t>1</a:t>
                          </a:r>
                        </a:p>
                      </a:txBody>
                      <a:tcPr marL="75023" marR="75023" marT="37512" marB="37512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sz="1500" b="0" dirty="0"/>
                            <a:t>Keeps size same without drowning real pixels</a:t>
                          </a:r>
                        </a:p>
                      </a:txBody>
                      <a:tcPr marL="75023" marR="75023" marT="37512" marB="37512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71135662"/>
                      </a:ext>
                    </a:extLst>
                  </a:tr>
                  <a:tr h="532224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endParaRPr lang="en-HK" sz="1500" b="0"/>
                        </a:p>
                      </a:txBody>
                      <a:tcPr marL="75023" marR="75023" marT="37512" marB="37512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HK" sz="1500" b="0"/>
                            <a:t>5×5</a:t>
                          </a:r>
                        </a:p>
                      </a:txBody>
                      <a:tcPr marL="75023" marR="75023" marT="37512" marB="37512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HK" sz="1500" b="0"/>
                            <a:t>2</a:t>
                          </a:r>
                        </a:p>
                      </a:txBody>
                      <a:tcPr marL="75023" marR="75023" marT="37512" marB="37512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sz="1500" b="0"/>
                            <a:t>Use sparingly — quickly reduces real content</a:t>
                          </a:r>
                        </a:p>
                      </a:txBody>
                      <a:tcPr marL="75023" marR="75023" marT="37512" marB="37512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732126586"/>
                      </a:ext>
                    </a:extLst>
                  </a:tr>
                  <a:tr h="532224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endParaRPr lang="en-HK" sz="1500" b="0"/>
                        </a:p>
                      </a:txBody>
                      <a:tcPr marL="75023" marR="75023" marT="37512" marB="37512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HK" sz="1500" b="0"/>
                            <a:t>7×7</a:t>
                          </a:r>
                        </a:p>
                      </a:txBody>
                      <a:tcPr marL="75023" marR="75023" marT="37512" marB="37512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HK" sz="1500" b="0"/>
                            <a:t>3</a:t>
                          </a:r>
                        </a:p>
                      </a:txBody>
                      <a:tcPr marL="75023" marR="75023" marT="37512" marB="37512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sz="1500" b="0"/>
                            <a:t>Usually avoided at this resolution</a:t>
                          </a:r>
                        </a:p>
                      </a:txBody>
                      <a:tcPr marL="75023" marR="75023" marT="37512" marB="37512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17893290"/>
                      </a:ext>
                    </a:extLst>
                  </a:tr>
                  <a:tr h="303624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HK" sz="1500" b="0"/>
                            <a:t>64×64 (medium)</a:t>
                          </a:r>
                        </a:p>
                      </a:txBody>
                      <a:tcPr marL="75023" marR="75023" marT="37512" marB="37512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HK" sz="1500" b="0"/>
                            <a:t>3×3</a:t>
                          </a:r>
                        </a:p>
                      </a:txBody>
                      <a:tcPr marL="75023" marR="75023" marT="37512" marB="37512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HK" sz="1500" b="0"/>
                            <a:t>1</a:t>
                          </a:r>
                        </a:p>
                      </a:txBody>
                      <a:tcPr marL="75023" marR="75023" marT="37512" marB="37512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HK" sz="1500" b="0"/>
                            <a:t>Standard</a:t>
                          </a:r>
                        </a:p>
                      </a:txBody>
                      <a:tcPr marL="75023" marR="75023" marT="37512" marB="37512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79641791"/>
                      </a:ext>
                    </a:extLst>
                  </a:tr>
                  <a:tr h="303624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endParaRPr lang="en-HK" sz="1500" b="0" dirty="0"/>
                        </a:p>
                      </a:txBody>
                      <a:tcPr marL="75023" marR="75023" marT="37512" marB="37512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HK" sz="1500" b="0"/>
                            <a:t>5×5</a:t>
                          </a:r>
                        </a:p>
                      </a:txBody>
                      <a:tcPr marL="75023" marR="75023" marT="37512" marB="37512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HK" sz="1500" b="0"/>
                            <a:t>2</a:t>
                          </a:r>
                        </a:p>
                      </a:txBody>
                      <a:tcPr marL="75023" marR="75023" marT="37512" marB="37512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HK" sz="1500" b="0"/>
                            <a:t>Fine at this size</a:t>
                          </a:r>
                        </a:p>
                      </a:txBody>
                      <a:tcPr marL="75023" marR="75023" marT="37512" marB="37512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853263362"/>
                      </a:ext>
                    </a:extLst>
                  </a:tr>
                  <a:tr h="532224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endParaRPr lang="en-HK" sz="1500" b="0"/>
                        </a:p>
                      </a:txBody>
                      <a:tcPr marL="75023" marR="75023" marT="37512" marB="37512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HK" sz="1500" b="0"/>
                            <a:t>7×7</a:t>
                          </a:r>
                        </a:p>
                      </a:txBody>
                      <a:tcPr marL="75023" marR="75023" marT="37512" marB="37512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HK" sz="1500" b="0"/>
                            <a:t>3</a:t>
                          </a:r>
                        </a:p>
                      </a:txBody>
                      <a:tcPr marL="75023" marR="75023" marT="37512" marB="37512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sz="1500" b="0"/>
                            <a:t>Usually only used in first layer</a:t>
                          </a:r>
                        </a:p>
                      </a:txBody>
                      <a:tcPr marL="75023" marR="75023" marT="37512" marB="37512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404931098"/>
                      </a:ext>
                    </a:extLst>
                  </a:tr>
                  <a:tr h="303624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HK" sz="1500" b="0"/>
                            <a:t>224×224 (large)</a:t>
                          </a:r>
                        </a:p>
                      </a:txBody>
                      <a:tcPr marL="75023" marR="75023" marT="37512" marB="37512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HK" sz="1500" b="0"/>
                            <a:t>3×3</a:t>
                          </a:r>
                        </a:p>
                      </a:txBody>
                      <a:tcPr marL="75023" marR="75023" marT="37512" marB="37512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HK" sz="1500" b="0"/>
                            <a:t>1</a:t>
                          </a:r>
                        </a:p>
                      </a:txBody>
                      <a:tcPr marL="75023" marR="75023" marT="37512" marB="37512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HK" sz="1500" b="0"/>
                            <a:t>Standard</a:t>
                          </a:r>
                        </a:p>
                      </a:txBody>
                      <a:tcPr marL="75023" marR="75023" marT="37512" marB="37512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65401624"/>
                      </a:ext>
                    </a:extLst>
                  </a:tr>
                  <a:tr h="303624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endParaRPr lang="en-HK" sz="1500" b="0"/>
                        </a:p>
                      </a:txBody>
                      <a:tcPr marL="75023" marR="75023" marT="37512" marB="37512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HK" sz="1500" b="0"/>
                            <a:t>5×5</a:t>
                          </a:r>
                        </a:p>
                      </a:txBody>
                      <a:tcPr marL="75023" marR="75023" marT="37512" marB="37512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HK" sz="1500" b="0"/>
                            <a:t>2</a:t>
                          </a:r>
                        </a:p>
                      </a:txBody>
                      <a:tcPr marL="75023" marR="75023" marT="37512" marB="37512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HK" sz="1500" b="0"/>
                            <a:t>Common in initial layers</a:t>
                          </a:r>
                        </a:p>
                      </a:txBody>
                      <a:tcPr marL="75023" marR="75023" marT="37512" marB="37512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39773838"/>
                      </a:ext>
                    </a:extLst>
                  </a:tr>
                  <a:tr h="760824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endParaRPr lang="en-HK" sz="1500" b="0"/>
                        </a:p>
                      </a:txBody>
                      <a:tcPr marL="75023" marR="75023" marT="37512" marB="37512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HK" sz="1500" b="0"/>
                            <a:t>7×7</a:t>
                          </a:r>
                        </a:p>
                      </a:txBody>
                      <a:tcPr marL="75023" marR="75023" marT="37512" marB="37512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HK" sz="1500" b="0"/>
                            <a:t>3</a:t>
                          </a:r>
                        </a:p>
                      </a:txBody>
                      <a:tcPr marL="75023" marR="75023" marT="37512" marB="37512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sz="1500" b="0" dirty="0"/>
                            <a:t>Often used in first conv of big CNNs (like </a:t>
                          </a:r>
                          <a:r>
                            <a:rPr lang="en-US" sz="1500" b="0" dirty="0" err="1"/>
                            <a:t>ResNet</a:t>
                          </a:r>
                          <a:r>
                            <a:rPr lang="en-US" sz="1500" b="0" dirty="0"/>
                            <a:t>)</a:t>
                          </a:r>
                        </a:p>
                      </a:txBody>
                      <a:tcPr marL="75023" marR="75023" marT="37512" marB="37512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91175375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7925249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9DC8AA-2278-6563-BE1D-30E24CFD1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Pooling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0AD917-E4DF-ACCD-DF18-AF3C70E6CF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HK" dirty="0"/>
              <a:t>Max pooling: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044C29B-2386-257D-BA91-BAA11EA77B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7819" y="3105646"/>
            <a:ext cx="7093315" cy="2952902"/>
          </a:xfrm>
          <a:prstGeom prst="rect">
            <a:avLst/>
          </a:prstGeom>
        </p:spPr>
      </p:pic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5F16A9D7-7798-7896-BFC2-9699B3CA52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8068" y="192144"/>
            <a:ext cx="4603932" cy="2246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493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439C01-2767-27B0-54E1-60F9B4699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Pooling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9BB5F5-EE92-2DBF-BBA1-B1C89D8DDE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6182" y="1825625"/>
            <a:ext cx="9559636" cy="4351338"/>
          </a:xfrm>
        </p:spPr>
        <p:txBody>
          <a:bodyPr>
            <a:normAutofit/>
          </a:bodyPr>
          <a:lstStyle/>
          <a:p>
            <a:r>
              <a:rPr lang="en-HK" b="1" dirty="0"/>
              <a:t>Purpose</a:t>
            </a:r>
            <a:r>
              <a:rPr lang="en-HK" dirty="0"/>
              <a:t>: reduce spatial size → fewer parameters &amp; faster compute</a:t>
            </a:r>
          </a:p>
          <a:p>
            <a:pPr lvl="1"/>
            <a:r>
              <a:rPr lang="en-HK" dirty="0"/>
              <a:t>Max pooling: keeps strongest activation</a:t>
            </a:r>
          </a:p>
          <a:p>
            <a:pPr lvl="1"/>
            <a:r>
              <a:rPr lang="en-HK" dirty="0"/>
              <a:t>Average pooling: smooths values</a:t>
            </a:r>
          </a:p>
          <a:p>
            <a:r>
              <a:rPr lang="en-HK" b="1" dirty="0"/>
              <a:t>Trade-off</a:t>
            </a:r>
            <a:r>
              <a:rPr lang="en-HK" dirty="0"/>
              <a:t>: invariance vs. loss of detail</a:t>
            </a:r>
          </a:p>
          <a:p>
            <a:pPr lvl="1"/>
            <a:r>
              <a:rPr lang="en-US" dirty="0"/>
              <a:t>Improves invariance to small translations/rotations</a:t>
            </a:r>
          </a:p>
          <a:p>
            <a:pPr lvl="1"/>
            <a:r>
              <a:rPr lang="en-US" dirty="0"/>
              <a:t>Causes loss of fine spatial details</a:t>
            </a:r>
            <a:endParaRPr lang="en-HK" dirty="0"/>
          </a:p>
          <a:p>
            <a:r>
              <a:rPr lang="en-HK" dirty="0"/>
              <a:t>Modern CNNs sometimes replace pooling with </a:t>
            </a:r>
            <a:r>
              <a:rPr lang="en-HK" dirty="0" err="1"/>
              <a:t>strided</a:t>
            </a:r>
            <a:r>
              <a:rPr lang="en-HK" dirty="0"/>
              <a:t> convolutions</a:t>
            </a:r>
          </a:p>
        </p:txBody>
      </p:sp>
    </p:spTree>
    <p:extLst>
      <p:ext uri="{BB962C8B-B14F-4D97-AF65-F5344CB8AC3E}">
        <p14:creationId xmlns:p14="http://schemas.microsoft.com/office/powerpoint/2010/main" val="38660477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D196D0-DEA2-2F73-6CD5-0B037BA57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Multi-channel convolution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4CA3FE-4CDC-9B8D-7E27-F666C556B7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Multichannel convolution happens when your input has more than one channel (like an RGB image) </a:t>
            </a:r>
            <a:endParaRPr lang="en-HK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73333D-BEB6-5873-DAAC-63128E5AB3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7456" y="3429000"/>
            <a:ext cx="6559887" cy="2597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7100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E29A43-CEAF-3862-9442-C2BFB3A865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E09BB9-224E-5EB9-A172-1E1CDBFBA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Multi-channel convolution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9766FD-6BCA-A729-1771-E00E5D12A9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1816" y="1825625"/>
            <a:ext cx="4941983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Suppose your input image has</a:t>
            </a:r>
          </a:p>
          <a:p>
            <a:pPr lvl="1"/>
            <a:r>
              <a:rPr lang="en-US" dirty="0"/>
              <a:t>height = 32, width = 32</a:t>
            </a:r>
          </a:p>
          <a:p>
            <a:pPr lvl="1"/>
            <a:r>
              <a:rPr lang="en-US" dirty="0"/>
              <a:t>channels = 3 (R, G, B)</a:t>
            </a:r>
          </a:p>
          <a:p>
            <a:pPr lvl="1"/>
            <a:r>
              <a:rPr lang="en-US" dirty="0"/>
              <a:t>Shape = 32 × 32 × 3</a:t>
            </a:r>
          </a:p>
          <a:p>
            <a:r>
              <a:rPr lang="en-US" dirty="0"/>
              <a:t>If you choose a 5×5 filter and input has 3 channels, then the filter has shape: 5 × 5 × 3</a:t>
            </a:r>
          </a:p>
          <a:p>
            <a:pPr lvl="1"/>
            <a:r>
              <a:rPr lang="en-US" dirty="0"/>
              <a:t>That is, 3 weight matrices (one for each channel), each 5×5</a:t>
            </a:r>
          </a:p>
          <a:p>
            <a:pPr lvl="1"/>
            <a:r>
              <a:rPr lang="en-US" dirty="0"/>
              <a:t>These are learnable parameters</a:t>
            </a:r>
            <a:endParaRPr lang="en-HK" dirty="0"/>
          </a:p>
          <a:p>
            <a:endParaRPr lang="en-HK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64A0B86-1BEB-586B-F592-B19D2134DDDB}"/>
              </a:ext>
            </a:extLst>
          </p:cNvPr>
          <p:cNvGrpSpPr/>
          <p:nvPr/>
        </p:nvGrpSpPr>
        <p:grpSpPr>
          <a:xfrm>
            <a:off x="918507" y="2861623"/>
            <a:ext cx="2444876" cy="3546694"/>
            <a:chOff x="918507" y="2861623"/>
            <a:chExt cx="2444876" cy="354669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E2C7710-1E6A-37EA-8146-B874C33CCC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18507" y="3283956"/>
              <a:ext cx="2444876" cy="3124361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64395B9-CF56-81C0-78D8-E56568BA7D1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70915" y="2861623"/>
              <a:ext cx="2140060" cy="381020"/>
            </a:xfrm>
            <a:prstGeom prst="rect">
              <a:avLst/>
            </a:prstGeom>
          </p:spPr>
        </p:pic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AF850768-66C2-2F4F-5380-E9DF21DA29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7912" y="3656921"/>
            <a:ext cx="1743318" cy="150516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6787E42-7778-764A-6C76-98181AABFE5A}"/>
              </a:ext>
            </a:extLst>
          </p:cNvPr>
          <p:cNvSpPr txBox="1"/>
          <p:nvPr/>
        </p:nvSpPr>
        <p:spPr>
          <a:xfrm>
            <a:off x="3443690" y="2873311"/>
            <a:ext cx="30562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Filters always extend the full depth of the input volume</a:t>
            </a:r>
            <a:endParaRPr lang="en-HK" dirty="0"/>
          </a:p>
        </p:txBody>
      </p:sp>
    </p:spTree>
    <p:extLst>
      <p:ext uri="{BB962C8B-B14F-4D97-AF65-F5344CB8AC3E}">
        <p14:creationId xmlns:p14="http://schemas.microsoft.com/office/powerpoint/2010/main" val="1637817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587C23-B855-F151-043D-38CC0078E0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577F0-19D2-653D-3D64-CAF44024FA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Multi-channel convolution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680714-3433-4681-9540-4353B71F82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7928" y="1825625"/>
            <a:ext cx="6175872" cy="4351338"/>
          </a:xfrm>
        </p:spPr>
        <p:txBody>
          <a:bodyPr/>
          <a:lstStyle/>
          <a:p>
            <a:r>
              <a:rPr lang="en-US" dirty="0"/>
              <a:t>The filter slides across the width and height of the image</a:t>
            </a:r>
          </a:p>
          <a:p>
            <a:r>
              <a:rPr lang="en-US" dirty="0"/>
              <a:t>At each spatial position:</a:t>
            </a:r>
          </a:p>
          <a:p>
            <a:pPr lvl="1"/>
            <a:r>
              <a:rPr lang="en-US" dirty="0"/>
              <a:t>It takes the dot product of its 5×5×3 weights with the 5×5×3 patch of the image</a:t>
            </a:r>
          </a:p>
          <a:p>
            <a:pPr lvl="1"/>
            <a:r>
              <a:rPr lang="en-US" dirty="0"/>
              <a:t>All 3 channels are summed together to produce 1 number at that location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FDB87D-CFD2-DFB7-8B8A-CB96697E63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1835" y="2785590"/>
            <a:ext cx="2943636" cy="339137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618344A-AAD2-3C67-B4C0-EBAD175BE074}"/>
              </a:ext>
            </a:extLst>
          </p:cNvPr>
          <p:cNvSpPr txBox="1"/>
          <p:nvPr/>
        </p:nvSpPr>
        <p:spPr>
          <a:xfrm>
            <a:off x="3379424" y="2650653"/>
            <a:ext cx="21620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HK" dirty="0"/>
              <a:t>32x32x3 image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68A3398-FB95-0172-E700-09F3767FFB68}"/>
                  </a:ext>
                </a:extLst>
              </p:cNvPr>
              <p:cNvSpPr txBox="1"/>
              <p:nvPr/>
            </p:nvSpPr>
            <p:spPr>
              <a:xfrm>
                <a:off x="3500609" y="3247088"/>
                <a:ext cx="216206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HK" dirty="0"/>
                  <a:t>5x5x3 filter </a:t>
                </a:r>
                <a14:m>
                  <m:oMath xmlns:m="http://schemas.openxmlformats.org/officeDocument/2006/math">
                    <m:r>
                      <a:rPr lang="en-HK" b="1" i="1" smtClean="0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endParaRPr lang="en-HK" b="1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68A3398-FB95-0172-E700-09F3767FFB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0609" y="3247088"/>
                <a:ext cx="2162060" cy="369332"/>
              </a:xfrm>
              <a:prstGeom prst="rect">
                <a:avLst/>
              </a:prstGeom>
              <a:blipFill>
                <a:blip r:embed="rId3"/>
                <a:stretch>
                  <a:fillRect l="-2254" t="-8333" b="-28333"/>
                </a:stretch>
              </a:blipFill>
            </p:spPr>
            <p:txBody>
              <a:bodyPr/>
              <a:lstStyle/>
              <a:p>
                <a:r>
                  <a:rPr lang="en-H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60DF991-46C0-BF4D-AF21-941AB0233813}"/>
                  </a:ext>
                </a:extLst>
              </p:cNvPr>
              <p:cNvSpPr txBox="1"/>
              <p:nvPr/>
            </p:nvSpPr>
            <p:spPr>
              <a:xfrm>
                <a:off x="3778016" y="5203737"/>
                <a:ext cx="4088027" cy="14773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b="1" dirty="0"/>
                  <a:t>Scalar value</a:t>
                </a:r>
                <a:r>
                  <a:rPr lang="en-US" dirty="0"/>
                  <a:t>: the result of taking a dot product between the filter and a small 5x5x3 chunk of the image (i.e. 5*5*3 = 75-dimensional dot product + bias)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HK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HK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HK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HK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HK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HK" b="1" i="1" smtClean="0"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en-HK" b="1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60DF991-46C0-BF4D-AF21-941AB02338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8016" y="5203737"/>
                <a:ext cx="4088027" cy="1477328"/>
              </a:xfrm>
              <a:prstGeom prst="rect">
                <a:avLst/>
              </a:prstGeom>
              <a:blipFill>
                <a:blip r:embed="rId4"/>
                <a:stretch>
                  <a:fillRect l="-1343" t="-2066"/>
                </a:stretch>
              </a:blipFill>
            </p:spPr>
            <p:txBody>
              <a:bodyPr/>
              <a:lstStyle/>
              <a:p>
                <a:r>
                  <a:rPr lang="en-HK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47646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4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C26F7E-719C-B8B4-2601-97E6257A7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Multi-channel convolution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17467D-E2CB-E7EC-1BC3-E98A27274E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produces 1 output feature map</a:t>
            </a:r>
            <a:endParaRPr lang="en-HK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A81CF9-BF7B-88F5-B3C6-1783C416EA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1835" y="2785590"/>
            <a:ext cx="2943636" cy="339137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1AEBB07-1EEB-CC65-9BED-3DF9E3176DAF}"/>
              </a:ext>
            </a:extLst>
          </p:cNvPr>
          <p:cNvSpPr txBox="1"/>
          <p:nvPr/>
        </p:nvSpPr>
        <p:spPr>
          <a:xfrm>
            <a:off x="3379424" y="2650653"/>
            <a:ext cx="21620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HK" dirty="0"/>
              <a:t>32x32x3 image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BDBE4D1-EC25-5DDC-CFCA-FDAB733418CF}"/>
                  </a:ext>
                </a:extLst>
              </p:cNvPr>
              <p:cNvSpPr txBox="1"/>
              <p:nvPr/>
            </p:nvSpPr>
            <p:spPr>
              <a:xfrm>
                <a:off x="3500609" y="3247088"/>
                <a:ext cx="216206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HK" dirty="0"/>
                  <a:t>5x5x3 filter </a:t>
                </a:r>
                <a14:m>
                  <m:oMath xmlns:m="http://schemas.openxmlformats.org/officeDocument/2006/math">
                    <m:r>
                      <a:rPr lang="en-HK" b="1" i="1" smtClean="0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endParaRPr lang="en-HK" b="1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BDBE4D1-EC25-5DDC-CFCA-FDAB733418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0609" y="3247088"/>
                <a:ext cx="2162060" cy="369332"/>
              </a:xfrm>
              <a:prstGeom prst="rect">
                <a:avLst/>
              </a:prstGeom>
              <a:blipFill>
                <a:blip r:embed="rId3"/>
                <a:stretch>
                  <a:fillRect l="-2254" t="-8333" b="-28333"/>
                </a:stretch>
              </a:blipFill>
            </p:spPr>
            <p:txBody>
              <a:bodyPr/>
              <a:lstStyle/>
              <a:p>
                <a:r>
                  <a:rPr lang="en-H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EDC4229-A3B5-2A4D-FC0C-28093636F1EE}"/>
                  </a:ext>
                </a:extLst>
              </p:cNvPr>
              <p:cNvSpPr txBox="1"/>
              <p:nvPr/>
            </p:nvSpPr>
            <p:spPr>
              <a:xfrm>
                <a:off x="3778016" y="5203737"/>
                <a:ext cx="4088027" cy="14773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b="1" dirty="0"/>
                  <a:t>Scalar value</a:t>
                </a:r>
                <a:r>
                  <a:rPr lang="en-US" dirty="0"/>
                  <a:t>: the result of taking a dot product between the filter and a small 5x5x3 chunk of the image (i.e. 5*5*3 = 75-dimensional dot product + bias)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HK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HK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HK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HK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HK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HK" b="1" i="1" smtClean="0"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en-HK" b="1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EDC4229-A3B5-2A4D-FC0C-28093636F1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8016" y="5203737"/>
                <a:ext cx="4088027" cy="1477328"/>
              </a:xfrm>
              <a:prstGeom prst="rect">
                <a:avLst/>
              </a:prstGeom>
              <a:blipFill>
                <a:blip r:embed="rId4"/>
                <a:stretch>
                  <a:fillRect l="-1343" t="-2066"/>
                </a:stretch>
              </a:blipFill>
            </p:spPr>
            <p:txBody>
              <a:bodyPr/>
              <a:lstStyle/>
              <a:p>
                <a:r>
                  <a:rPr lang="en-HK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754AFF18-ABF9-6A88-D48E-97A111C219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30883" y="2835319"/>
            <a:ext cx="1701887" cy="3149762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FE346F7-4CDF-8FFF-2A57-B1EF5FBBA027}"/>
              </a:ext>
            </a:extLst>
          </p:cNvPr>
          <p:cNvCxnSpPr/>
          <p:nvPr/>
        </p:nvCxnSpPr>
        <p:spPr>
          <a:xfrm>
            <a:off x="4197427" y="4481276"/>
            <a:ext cx="342624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0132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1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2C9BE6-DB96-2350-2654-D5E277470D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E9926-F60C-CB2F-90F9-65AB289A6A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Multi-channel convolution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F9E102-89AC-2653-9DD5-E432662B0C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HK" dirty="0"/>
              <a:t>For a second (green) filter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B6AA15-4501-D38B-A251-FB4EB758CD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1835" y="2785590"/>
            <a:ext cx="2943636" cy="339137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A33E26F-FF8A-A569-77F6-9156E4A67589}"/>
              </a:ext>
            </a:extLst>
          </p:cNvPr>
          <p:cNvSpPr txBox="1"/>
          <p:nvPr/>
        </p:nvSpPr>
        <p:spPr>
          <a:xfrm>
            <a:off x="3379424" y="2650653"/>
            <a:ext cx="21620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HK" dirty="0"/>
              <a:t>32x32x3 image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05C41D4-CC6D-1350-65F9-F1F5F3CC666E}"/>
                  </a:ext>
                </a:extLst>
              </p:cNvPr>
              <p:cNvSpPr txBox="1"/>
              <p:nvPr/>
            </p:nvSpPr>
            <p:spPr>
              <a:xfrm>
                <a:off x="3500609" y="3247088"/>
                <a:ext cx="216206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HK" dirty="0"/>
                  <a:t>5x5x3 filter </a:t>
                </a:r>
                <a14:m>
                  <m:oMath xmlns:m="http://schemas.openxmlformats.org/officeDocument/2006/math">
                    <m:r>
                      <a:rPr lang="en-HK" b="1" i="1" smtClean="0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endParaRPr lang="en-HK" b="1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05C41D4-CC6D-1350-65F9-F1F5F3CC66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0609" y="3247088"/>
                <a:ext cx="2162060" cy="369332"/>
              </a:xfrm>
              <a:prstGeom prst="rect">
                <a:avLst/>
              </a:prstGeom>
              <a:blipFill>
                <a:blip r:embed="rId3"/>
                <a:stretch>
                  <a:fillRect l="-2254" t="-8333" b="-28333"/>
                </a:stretch>
              </a:blipFill>
            </p:spPr>
            <p:txBody>
              <a:bodyPr/>
              <a:lstStyle/>
              <a:p>
                <a:r>
                  <a:rPr lang="en-H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3632B2D-36F7-7C00-C7A1-61EFBF8A2FBC}"/>
                  </a:ext>
                </a:extLst>
              </p:cNvPr>
              <p:cNvSpPr txBox="1"/>
              <p:nvPr/>
            </p:nvSpPr>
            <p:spPr>
              <a:xfrm>
                <a:off x="3778016" y="5203737"/>
                <a:ext cx="4088027" cy="14773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b="1" dirty="0"/>
                  <a:t>Scalar value</a:t>
                </a:r>
                <a:r>
                  <a:rPr lang="en-US" dirty="0"/>
                  <a:t>: the result of taking a dot product between the filter and a small 5x5x3 chunk of the image (i.e. 5*5*3 = 75-dimensional dot product + bias)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HK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HK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HK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HK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HK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HK" b="1" i="1" smtClean="0"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en-HK" b="1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3632B2D-36F7-7C00-C7A1-61EFBF8A2F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8016" y="5203737"/>
                <a:ext cx="4088027" cy="1477328"/>
              </a:xfrm>
              <a:prstGeom prst="rect">
                <a:avLst/>
              </a:prstGeom>
              <a:blipFill>
                <a:blip r:embed="rId4"/>
                <a:stretch>
                  <a:fillRect l="-1343" t="-2066"/>
                </a:stretch>
              </a:blipFill>
            </p:spPr>
            <p:txBody>
              <a:bodyPr/>
              <a:lstStyle/>
              <a:p>
                <a:r>
                  <a:rPr lang="en-HK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C4EE08C-B423-ECF5-F399-385345C8888B}"/>
              </a:ext>
            </a:extLst>
          </p:cNvPr>
          <p:cNvCxnSpPr/>
          <p:nvPr/>
        </p:nvCxnSpPr>
        <p:spPr>
          <a:xfrm>
            <a:off x="4197427" y="4481276"/>
            <a:ext cx="342624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3E7139DA-CA0B-C7FE-F8FA-B8BE1B11DE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08850" y="2773588"/>
            <a:ext cx="2063856" cy="3168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69050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D97508-AFD5-71D7-A253-C4B99CF3EF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2153F8-4E3C-195D-E2A7-8376CEE67B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Multi-channel convolution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9C3540-67D1-6368-E555-20EFF3458C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N=6 such filters, we get 6 output channels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1FB690-5729-270B-87EE-4221E46636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1835" y="2785590"/>
            <a:ext cx="2943636" cy="339137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CA07FC4-4C57-0AFE-32F7-C2A1432B4779}"/>
              </a:ext>
            </a:extLst>
          </p:cNvPr>
          <p:cNvSpPr txBox="1"/>
          <p:nvPr/>
        </p:nvSpPr>
        <p:spPr>
          <a:xfrm>
            <a:off x="3379424" y="2650653"/>
            <a:ext cx="21620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HK" dirty="0"/>
              <a:t>32x32x3 image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2103BA1-ABD3-7D62-B96A-148677FFFB82}"/>
                  </a:ext>
                </a:extLst>
              </p:cNvPr>
              <p:cNvSpPr txBox="1"/>
              <p:nvPr/>
            </p:nvSpPr>
            <p:spPr>
              <a:xfrm>
                <a:off x="3500609" y="3247088"/>
                <a:ext cx="216206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HK" dirty="0"/>
                  <a:t>5x5x3 filter </a:t>
                </a:r>
                <a14:m>
                  <m:oMath xmlns:m="http://schemas.openxmlformats.org/officeDocument/2006/math">
                    <m:r>
                      <a:rPr lang="en-HK" b="1" i="1" smtClean="0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endParaRPr lang="en-HK" b="1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2103BA1-ABD3-7D62-B96A-148677FFFB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0609" y="3247088"/>
                <a:ext cx="2162060" cy="369332"/>
              </a:xfrm>
              <a:prstGeom prst="rect">
                <a:avLst/>
              </a:prstGeom>
              <a:blipFill>
                <a:blip r:embed="rId3"/>
                <a:stretch>
                  <a:fillRect l="-2254" t="-8333" b="-28333"/>
                </a:stretch>
              </a:blipFill>
            </p:spPr>
            <p:txBody>
              <a:bodyPr/>
              <a:lstStyle/>
              <a:p>
                <a:r>
                  <a:rPr lang="en-HK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0EAAEB2-EAB0-595C-DD93-97A21309D32A}"/>
              </a:ext>
            </a:extLst>
          </p:cNvPr>
          <p:cNvCxnSpPr/>
          <p:nvPr/>
        </p:nvCxnSpPr>
        <p:spPr>
          <a:xfrm>
            <a:off x="4197427" y="4481276"/>
            <a:ext cx="342624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EE1CFE35-3A11-EE9E-BE98-3E066FD960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5880" y="2650653"/>
            <a:ext cx="2457576" cy="314341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1108F61-B847-3E63-3B76-F7F1F7FFBA0D}"/>
              </a:ext>
            </a:extLst>
          </p:cNvPr>
          <p:cNvSpPr txBox="1"/>
          <p:nvPr/>
        </p:nvSpPr>
        <p:spPr>
          <a:xfrm>
            <a:off x="6272108" y="5992297"/>
            <a:ext cx="57425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We stack these up to get a “new image” of size 28x28x6</a:t>
            </a:r>
            <a:endParaRPr lang="en-HK" dirty="0"/>
          </a:p>
        </p:txBody>
      </p:sp>
    </p:spTree>
    <p:extLst>
      <p:ext uri="{BB962C8B-B14F-4D97-AF65-F5344CB8AC3E}">
        <p14:creationId xmlns:p14="http://schemas.microsoft.com/office/powerpoint/2010/main" val="306134974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FC5CF5-3D07-8D5B-2F03-FB5811DED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Using Multiple Conv blocks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C2DA36-1A05-B579-F27E-48C4C44044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HK" dirty="0"/>
              <a:t>We can stack multiples of these layers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44414B-EA9A-FF63-6BDB-1AEBB6A2CA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8355" y="2955331"/>
            <a:ext cx="8788852" cy="3359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330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26392-98A9-A491-5199-376B9A292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CNNs power modern computer vision application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D84ECC-A442-C6AB-8EA0-99E4780443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HK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05DDB2-C5E1-2194-02AB-24805B07BD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0105" y="2345941"/>
            <a:ext cx="9164329" cy="3858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60446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B2942-CC10-4EDA-A071-F54602ACD4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Activation map visualization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CA9BAD-3B26-44EB-C7E8-108EF12897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HK" dirty="0"/>
              <a:t>Visualization of the VGG16 model activation maps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1EB6A3-43B1-D0C9-31D2-81D52C5B1F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4542" y="2406449"/>
            <a:ext cx="8706297" cy="3905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2510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B90CA2-7883-64DC-AD73-ADA53E4CA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Feature Maps &amp; Hierarchy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8224DE-B82E-D508-3C96-4C2AC435C7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CNNs Learn Visual Representations</a:t>
            </a:r>
          </a:p>
          <a:p>
            <a:pPr lvl="1"/>
            <a:r>
              <a:rPr lang="en-US" dirty="0"/>
              <a:t>CNNs learn hierarchical features directly from raw pixels</a:t>
            </a:r>
          </a:p>
          <a:p>
            <a:pPr lvl="1"/>
            <a:r>
              <a:rPr lang="en-US" dirty="0"/>
              <a:t>Early layers: Detect simple patterns like edges, lines, and corners</a:t>
            </a:r>
          </a:p>
          <a:p>
            <a:pPr lvl="1"/>
            <a:r>
              <a:rPr lang="en-US" dirty="0"/>
              <a:t>Middle layers: Combine simple patterns into textures, motifs, and basic shapes</a:t>
            </a:r>
          </a:p>
          <a:p>
            <a:pPr lvl="1"/>
            <a:r>
              <a:rPr lang="en-US" dirty="0"/>
              <a:t>Deeper layers: Recognize object parts, semantic regions, and high-level concepts (e.g. faces, wheels, eyes)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52E2144-8131-0DC8-0C06-6B64DC2D9C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8002" y="4789941"/>
            <a:ext cx="7475441" cy="1702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711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AF738D-EF11-1851-2751-D68BDE2C5F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A05E1-EA3B-9C9E-7CB9-467273F1F4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Feature Maps &amp; Hierarchy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28E282-C42C-994C-1EF6-5E10F78E37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CNNs Learn Visual Representations</a:t>
            </a:r>
          </a:p>
          <a:p>
            <a:pPr lvl="1"/>
            <a:r>
              <a:rPr lang="en-US" dirty="0"/>
              <a:t>This progressive abstraction enables CNNs to interpret complex images</a:t>
            </a:r>
          </a:p>
          <a:p>
            <a:pPr lvl="1"/>
            <a:r>
              <a:rPr lang="en-US" dirty="0"/>
              <a:t>No manual feature engineering is required </a:t>
            </a:r>
          </a:p>
          <a:p>
            <a:pPr lvl="1"/>
            <a:r>
              <a:rPr lang="en-US" dirty="0"/>
              <a:t>Features are learned automatically during training</a:t>
            </a:r>
            <a:endParaRPr lang="en-HK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7765AA-C446-B236-CF15-0758E75E92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8002" y="4789941"/>
            <a:ext cx="7475441" cy="170293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041A3C7-8BE7-8257-11D5-67697BBC1976}"/>
              </a:ext>
            </a:extLst>
          </p:cNvPr>
          <p:cNvSpPr txBox="1"/>
          <p:nvPr/>
        </p:nvSpPr>
        <p:spPr>
          <a:xfrm>
            <a:off x="9077599" y="5018314"/>
            <a:ext cx="272600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K" dirty="0"/>
              <a:t>Features learned by Inception V1 CNN</a:t>
            </a:r>
          </a:p>
          <a:p>
            <a:r>
              <a:rPr lang="en-HK" dirty="0"/>
              <a:t>Trained on ImageNet data</a:t>
            </a:r>
          </a:p>
          <a:p>
            <a:r>
              <a:rPr lang="en-HK" dirty="0"/>
              <a:t>-14 million images</a:t>
            </a:r>
          </a:p>
          <a:p>
            <a:r>
              <a:rPr lang="en-HK" dirty="0"/>
              <a:t>-20,000 categories</a:t>
            </a:r>
          </a:p>
        </p:txBody>
      </p:sp>
    </p:spTree>
    <p:extLst>
      <p:ext uri="{BB962C8B-B14F-4D97-AF65-F5344CB8AC3E}">
        <p14:creationId xmlns:p14="http://schemas.microsoft.com/office/powerpoint/2010/main" val="266443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E2C256-62D9-ED3B-98AD-6DC19CA4C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Why CNNs?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FD3C5D-91D8-32FA-6170-B69AA4AE54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HK" dirty="0"/>
              <a:t>Images: high-dimensional data → fully connected networks are inefficient (say you have a 1024 x 1024 image)</a:t>
            </a:r>
          </a:p>
          <a:p>
            <a:r>
              <a:rPr lang="en-HK" dirty="0"/>
              <a:t>CNNs exploit spatial structure (local patterns, nearby pixels)</a:t>
            </a:r>
          </a:p>
          <a:p>
            <a:r>
              <a:rPr lang="en-HK" dirty="0"/>
              <a:t>CNNs = backbone of modern computer vision (image classification, detection, segmentation)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836CF3-7FF1-203D-15CB-345FFAA1B0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4476656"/>
            <a:ext cx="5543835" cy="1835244"/>
          </a:xfrm>
          <a:prstGeom prst="rect">
            <a:avLst/>
          </a:prstGeom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4822A6C4-4FFB-DDB4-FA4A-1CBDD6B0C6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4948" y="4253065"/>
            <a:ext cx="3687373" cy="228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5627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B3D5DF-4563-D328-85A3-976DAE052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CNNs?</a:t>
            </a:r>
            <a:endParaRPr lang="en-H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9C18D7-4D83-2A43-27C4-1ECB23D9FF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CNNs are a type of deep learning model designed specifically to process grid-like data structures, such as images and videos</a:t>
            </a:r>
          </a:p>
          <a:p>
            <a:endParaRPr lang="en-HK" dirty="0"/>
          </a:p>
          <a:p>
            <a:r>
              <a:rPr lang="en-HK" dirty="0"/>
              <a:t>Advantage</a:t>
            </a:r>
          </a:p>
          <a:p>
            <a:pPr lvl="1"/>
            <a:r>
              <a:rPr lang="en-US" dirty="0"/>
              <a:t>Efficiently capture spatial hierarchies in data (e.g., edges, textures, and complex patterns)</a:t>
            </a:r>
          </a:p>
          <a:p>
            <a:pPr lvl="1"/>
            <a:r>
              <a:rPr lang="en-US" dirty="0"/>
              <a:t>Reduce the number of parameters compared to fully connected networks, making them more computationally efficient for large inputs like images</a:t>
            </a:r>
            <a:endParaRPr lang="en-HK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FEDB22-6A3C-EC4A-2276-3A63680EFE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9965" y="365125"/>
            <a:ext cx="5543835" cy="1835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5215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315757-9BCB-E0BB-3807-32FDBA1D6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 vs. Feedforward Neural Network</a:t>
            </a:r>
            <a:endParaRPr lang="en-H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784B09-BCC3-DFBC-62B9-6AE9499CB8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FFNN: every neuron in hidden layer connected to every input → too many parameters</a:t>
            </a:r>
          </a:p>
          <a:p>
            <a:r>
              <a:rPr lang="en-US" dirty="0"/>
              <a:t>CNN: local connectivity, weight sharing → efficient and scalable</a:t>
            </a:r>
          </a:p>
          <a:p>
            <a:r>
              <a:rPr lang="en-US" dirty="0"/>
              <a:t>Intuition: CNN learns “filters” that detect useful features</a:t>
            </a:r>
            <a:endParaRPr lang="en-HK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1C1591-7CD9-F70F-D253-20784F8218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4476656"/>
            <a:ext cx="5543835" cy="1835244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AFAA7CF-D757-89BC-0B4B-D7DE0DD5EA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4948" y="4253065"/>
            <a:ext cx="3687373" cy="228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9453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359F90-C4C8-5870-CF3A-BD1B42E8DC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15C97-78E1-4B38-CA20-0571EE3E69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CNN Architecture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BF64AD-82A5-7AAC-2133-5799617484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endParaRPr lang="en-US" dirty="0"/>
          </a:p>
          <a:p>
            <a:r>
              <a:rPr lang="en-US" dirty="0"/>
              <a:t>Typical pipeline:</a:t>
            </a:r>
          </a:p>
          <a:p>
            <a:pPr lvl="1"/>
            <a:r>
              <a:rPr lang="en-US" b="1" dirty="0"/>
              <a:t>Convolution</a:t>
            </a:r>
            <a:r>
              <a:rPr lang="en-US" dirty="0"/>
              <a:t> → computes weighted sums with filters (linear operation), also called kernels, to extract patterns like edges, corners, or textures</a:t>
            </a:r>
          </a:p>
          <a:p>
            <a:pPr lvl="2"/>
            <a:r>
              <a:rPr lang="en-US" dirty="0"/>
              <a:t>Output: Feature map (what features the filter is detecting)</a:t>
            </a:r>
          </a:p>
          <a:p>
            <a:pPr lvl="1"/>
            <a:r>
              <a:rPr lang="en-US" b="1" dirty="0"/>
              <a:t>Activation</a:t>
            </a:r>
            <a:r>
              <a:rPr lang="en-US" dirty="0"/>
              <a:t> → immediately after convolution to introduce non-linearity (e.g., </a:t>
            </a:r>
            <a:r>
              <a:rPr lang="en-US" dirty="0" err="1"/>
              <a:t>ReLU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Output: Activation map (which features are active and pass forward)</a:t>
            </a:r>
          </a:p>
          <a:p>
            <a:pPr lvl="1"/>
            <a:r>
              <a:rPr lang="en-US" b="1" dirty="0"/>
              <a:t>Pooling</a:t>
            </a:r>
            <a:r>
              <a:rPr lang="en-US" dirty="0"/>
              <a:t> → applied after activation to reduce spatial resolution and retain important features</a:t>
            </a:r>
          </a:p>
          <a:p>
            <a:pPr lvl="2"/>
            <a:r>
              <a:rPr lang="en-US" dirty="0"/>
              <a:t>Examples: Max Pooling (selecting the maximum value in a region), min pooling, average pooling</a:t>
            </a:r>
          </a:p>
          <a:p>
            <a:pPr lvl="2"/>
            <a:r>
              <a:rPr lang="en-US" dirty="0"/>
              <a:t>Output: Pooled activation maps</a:t>
            </a:r>
          </a:p>
          <a:p>
            <a:pPr lvl="1"/>
            <a:r>
              <a:rPr lang="en-US" b="1" dirty="0"/>
              <a:t>Repeat conv–act–pool </a:t>
            </a:r>
            <a:r>
              <a:rPr lang="en-US" dirty="0"/>
              <a:t>blocks as needed</a:t>
            </a:r>
          </a:p>
          <a:p>
            <a:pPr lvl="1"/>
            <a:r>
              <a:rPr lang="en-US" b="1" dirty="0"/>
              <a:t>Flatten </a:t>
            </a:r>
            <a:r>
              <a:rPr lang="en-US" dirty="0"/>
              <a:t>→ fully connected layers → output (e.g., </a:t>
            </a:r>
            <a:r>
              <a:rPr lang="en-US" dirty="0" err="1"/>
              <a:t>Softmax</a:t>
            </a:r>
            <a:r>
              <a:rPr lang="en-US" dirty="0"/>
              <a:t> for classification)</a:t>
            </a:r>
            <a:endParaRPr lang="en-HK" dirty="0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37E04823-8990-728B-490D-29E7D937E0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8068" y="192144"/>
            <a:ext cx="4603932" cy="2246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6811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6ED454-C5B4-34B4-5503-735AAC258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Convolution operation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28A1C4-1B67-53AF-AACA-4C7AD2CD55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HK" dirty="0"/>
              <a:t>Kernel (filter) slides over input image</a:t>
            </a:r>
          </a:p>
          <a:p>
            <a:r>
              <a:rPr lang="en-HK" dirty="0"/>
              <a:t>Performs dot product → produces feature map</a:t>
            </a:r>
          </a:p>
          <a:p>
            <a:r>
              <a:rPr lang="en-HK" dirty="0"/>
              <a:t>Small kernel (e.g., 5×5) captures local patterns</a:t>
            </a:r>
          </a:p>
          <a:p>
            <a:r>
              <a:rPr lang="en-HK" dirty="0"/>
              <a:t>Weight sharing = fewer parameters than FC layer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8F869D18-CD3A-8915-E47B-F0657C551D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1042" y="4001294"/>
            <a:ext cx="6210619" cy="2609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6289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19063</TotalTime>
  <Words>1752</Words>
  <Application>Microsoft Office PowerPoint</Application>
  <PresentationFormat>Widescreen</PresentationFormat>
  <Paragraphs>266</Paragraphs>
  <Slides>42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8" baseType="lpstr">
      <vt:lpstr>Aptos</vt:lpstr>
      <vt:lpstr>Aptos Display</vt:lpstr>
      <vt:lpstr>Arial</vt:lpstr>
      <vt:lpstr>Cambria Math</vt:lpstr>
      <vt:lpstr>Wingdings</vt:lpstr>
      <vt:lpstr>Office Theme</vt:lpstr>
      <vt:lpstr>Deep learning</vt:lpstr>
      <vt:lpstr>Convolution Neural Networks (CNNs)</vt:lpstr>
      <vt:lpstr>CNNs power modern computer vision application</vt:lpstr>
      <vt:lpstr>CNNs power modern computer vision application</vt:lpstr>
      <vt:lpstr>Why CNNs?</vt:lpstr>
      <vt:lpstr>Why CNNs?</vt:lpstr>
      <vt:lpstr>CNN vs. Feedforward Neural Network</vt:lpstr>
      <vt:lpstr>CNN Architecture Overview</vt:lpstr>
      <vt:lpstr>Convolution operation</vt:lpstr>
      <vt:lpstr>Convolution operation</vt:lpstr>
      <vt:lpstr>Stride</vt:lpstr>
      <vt:lpstr>Stride</vt:lpstr>
      <vt:lpstr>Stride</vt:lpstr>
      <vt:lpstr>Stride</vt:lpstr>
      <vt:lpstr>Stride</vt:lpstr>
      <vt:lpstr>Stride</vt:lpstr>
      <vt:lpstr>Stride</vt:lpstr>
      <vt:lpstr>Stride</vt:lpstr>
      <vt:lpstr>Stride</vt:lpstr>
      <vt:lpstr>Stride</vt:lpstr>
      <vt:lpstr>Stride</vt:lpstr>
      <vt:lpstr>Stride</vt:lpstr>
      <vt:lpstr>Activation Function</vt:lpstr>
      <vt:lpstr>Activation map size</vt:lpstr>
      <vt:lpstr>Activation map size</vt:lpstr>
      <vt:lpstr>Activation map size</vt:lpstr>
      <vt:lpstr>Padding</vt:lpstr>
      <vt:lpstr>Padding</vt:lpstr>
      <vt:lpstr>Padding</vt:lpstr>
      <vt:lpstr>Typical Padding Choices in CNNs</vt:lpstr>
      <vt:lpstr>Pooling</vt:lpstr>
      <vt:lpstr>Pooling</vt:lpstr>
      <vt:lpstr>Multi-channel convolution</vt:lpstr>
      <vt:lpstr>Multi-channel convolution</vt:lpstr>
      <vt:lpstr>Multi-channel convolution</vt:lpstr>
      <vt:lpstr>Multi-channel convolution</vt:lpstr>
      <vt:lpstr>Multi-channel convolution</vt:lpstr>
      <vt:lpstr>Multi-channel convolution</vt:lpstr>
      <vt:lpstr>Using Multiple Conv blocks</vt:lpstr>
      <vt:lpstr>Activation map visualization</vt:lpstr>
      <vt:lpstr>Feature Maps &amp; Hierarchy</vt:lpstr>
      <vt:lpstr>Feature Maps &amp; Hierarchy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Dr. Muhammad Saqib Sohail</dc:creator>
  <cp:lastModifiedBy>Muhammad Saqib Sohail</cp:lastModifiedBy>
  <cp:revision>47</cp:revision>
  <dcterms:created xsi:type="dcterms:W3CDTF">2024-09-20T06:46:03Z</dcterms:created>
  <dcterms:modified xsi:type="dcterms:W3CDTF">2025-09-28T14:14:08Z</dcterms:modified>
</cp:coreProperties>
</file>